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70" r:id="rId3"/>
    <p:sldId id="275" r:id="rId5"/>
    <p:sldId id="326" r:id="rId6"/>
    <p:sldId id="351" r:id="rId7"/>
    <p:sldId id="352" r:id="rId8"/>
    <p:sldId id="548" r:id="rId9"/>
    <p:sldId id="355" r:id="rId10"/>
    <p:sldId id="354" r:id="rId11"/>
    <p:sldId id="356" r:id="rId12"/>
    <p:sldId id="358" r:id="rId13"/>
    <p:sldId id="359" r:id="rId14"/>
    <p:sldId id="360" r:id="rId15"/>
    <p:sldId id="361" r:id="rId16"/>
    <p:sldId id="363" r:id="rId17"/>
    <p:sldId id="364" r:id="rId18"/>
    <p:sldId id="365" r:id="rId19"/>
    <p:sldId id="366" r:id="rId20"/>
    <p:sldId id="367" r:id="rId21"/>
    <p:sldId id="368" r:id="rId22"/>
    <p:sldId id="369" r:id="rId23"/>
    <p:sldId id="357" r:id="rId24"/>
    <p:sldId id="645" r:id="rId25"/>
    <p:sldId id="646" r:id="rId26"/>
    <p:sldId id="648" r:id="rId27"/>
    <p:sldId id="649" r:id="rId28"/>
    <p:sldId id="650" r:id="rId29"/>
    <p:sldId id="370" r:id="rId30"/>
    <p:sldId id="651" r:id="rId31"/>
    <p:sldId id="644" r:id="rId32"/>
    <p:sldId id="733" r:id="rId33"/>
    <p:sldId id="734" r:id="rId34"/>
    <p:sldId id="735" r:id="rId35"/>
    <p:sldId id="736" r:id="rId36"/>
    <p:sldId id="737" r:id="rId37"/>
    <p:sldId id="738" r:id="rId38"/>
    <p:sldId id="739" r:id="rId39"/>
    <p:sldId id="740" r:id="rId40"/>
    <p:sldId id="741" r:id="rId41"/>
    <p:sldId id="371" r:id="rId42"/>
    <p:sldId id="372" r:id="rId43"/>
    <p:sldId id="373" r:id="rId44"/>
    <p:sldId id="374" r:id="rId45"/>
    <p:sldId id="375" r:id="rId46"/>
    <p:sldId id="376" r:id="rId47"/>
    <p:sldId id="377" r:id="rId48"/>
    <p:sldId id="378" r:id="rId49"/>
    <p:sldId id="432" r:id="rId50"/>
    <p:sldId id="433" r:id="rId51"/>
    <p:sldId id="379" r:id="rId52"/>
    <p:sldId id="380" r:id="rId53"/>
    <p:sldId id="381" r:id="rId54"/>
    <p:sldId id="382" r:id="rId55"/>
    <p:sldId id="384" r:id="rId56"/>
    <p:sldId id="383" r:id="rId57"/>
    <p:sldId id="385" r:id="rId58"/>
    <p:sldId id="386" r:id="rId59"/>
    <p:sldId id="387" r:id="rId60"/>
    <p:sldId id="388" r:id="rId61"/>
    <p:sldId id="434" r:id="rId62"/>
    <p:sldId id="389" r:id="rId63"/>
    <p:sldId id="390" r:id="rId64"/>
    <p:sldId id="391" r:id="rId65"/>
    <p:sldId id="392" r:id="rId66"/>
    <p:sldId id="393" r:id="rId67"/>
    <p:sldId id="394" r:id="rId68"/>
    <p:sldId id="395" r:id="rId69"/>
    <p:sldId id="497" r:id="rId70"/>
    <p:sldId id="396" r:id="rId71"/>
    <p:sldId id="397" r:id="rId72"/>
    <p:sldId id="398" r:id="rId73"/>
    <p:sldId id="399" r:id="rId74"/>
    <p:sldId id="400" r:id="rId75"/>
    <p:sldId id="401" r:id="rId76"/>
    <p:sldId id="402" r:id="rId77"/>
    <p:sldId id="403" r:id="rId78"/>
    <p:sldId id="404" r:id="rId79"/>
    <p:sldId id="405" r:id="rId80"/>
    <p:sldId id="406" r:id="rId81"/>
    <p:sldId id="407" r:id="rId82"/>
    <p:sldId id="408" r:id="rId83"/>
    <p:sldId id="409" r:id="rId84"/>
    <p:sldId id="410" r:id="rId85"/>
    <p:sldId id="411" r:id="rId86"/>
    <p:sldId id="412" r:id="rId87"/>
    <p:sldId id="413" r:id="rId88"/>
    <p:sldId id="414" r:id="rId89"/>
    <p:sldId id="415" r:id="rId90"/>
    <p:sldId id="416" r:id="rId91"/>
    <p:sldId id="417" r:id="rId92"/>
    <p:sldId id="418" r:id="rId93"/>
    <p:sldId id="419" r:id="rId94"/>
    <p:sldId id="420" r:id="rId95"/>
    <p:sldId id="421" r:id="rId96"/>
    <p:sldId id="499" r:id="rId97"/>
    <p:sldId id="498" r:id="rId98"/>
    <p:sldId id="500" r:id="rId99"/>
    <p:sldId id="501" r:id="rId100"/>
    <p:sldId id="502" r:id="rId101"/>
    <p:sldId id="422" r:id="rId102"/>
    <p:sldId id="423" r:id="rId103"/>
    <p:sldId id="424" r:id="rId104"/>
    <p:sldId id="425" r:id="rId105"/>
    <p:sldId id="426" r:id="rId106"/>
    <p:sldId id="427" r:id="rId107"/>
    <p:sldId id="428" r:id="rId108"/>
    <p:sldId id="431" r:id="rId109"/>
    <p:sldId id="429" r:id="rId110"/>
    <p:sldId id="435" r:id="rId111"/>
    <p:sldId id="436" r:id="rId112"/>
    <p:sldId id="437" r:id="rId113"/>
    <p:sldId id="438" r:id="rId114"/>
    <p:sldId id="439" r:id="rId115"/>
    <p:sldId id="440" r:id="rId116"/>
    <p:sldId id="441" r:id="rId117"/>
    <p:sldId id="443" r:id="rId118"/>
    <p:sldId id="442" r:id="rId119"/>
    <p:sldId id="320" r:id="rId120"/>
  </p:sldIdLst>
  <p:sldSz cx="9144000" cy="5143500" type="screen16x9"/>
  <p:notesSz cx="6858000" cy="9144000"/>
  <p:defaultTex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7964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959" autoAdjust="0"/>
  </p:normalViewPr>
  <p:slideViewPr>
    <p:cSldViewPr snapToGrid="0" snapToObjects="1">
      <p:cViewPr varScale="1">
        <p:scale>
          <a:sx n="85" d="100"/>
          <a:sy n="85" d="100"/>
        </p:scale>
        <p:origin x="-84" y="-9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 Id="rId3" Type="http://schemas.openxmlformats.org/officeDocument/2006/relationships/image" Target="../media/image62.wmf"/><Relationship Id="rId2" Type="http://schemas.openxmlformats.org/officeDocument/2006/relationships/image" Target="../media/image70.wmf"/><Relationship Id="rId1"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64.wmf"/><Relationship Id="rId3" Type="http://schemas.openxmlformats.org/officeDocument/2006/relationships/image" Target="../media/image63.wmf"/><Relationship Id="rId2" Type="http://schemas.openxmlformats.org/officeDocument/2006/relationships/image" Target="../media/image75.wmf"/><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65.wmf"/><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fld id="{CBD1F595-3A9E-4AFB-9409-00EE811EB6B0}"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二级</a:t>
            </a:r>
            <a:endParaRPr lang="zh-CN" altLang="en-US" noProof="0" smtClean="0"/>
          </a:p>
          <a:p>
            <a:pPr lvl="2"/>
            <a:r>
              <a:rPr lang="zh-CN" altLang="en-US" noProof="0" smtClean="0"/>
              <a:t>三级</a:t>
            </a:r>
            <a:endParaRPr lang="zh-CN" altLang="en-US" noProof="0" smtClean="0"/>
          </a:p>
          <a:p>
            <a:pPr lvl="3"/>
            <a:r>
              <a:rPr lang="zh-CN" altLang="en-US" noProof="0" smtClean="0"/>
              <a:t>四级</a:t>
            </a:r>
            <a:endParaRPr lang="zh-CN" altLang="en-US" noProof="0" smtClean="0"/>
          </a:p>
          <a:p>
            <a:pPr lvl="4"/>
            <a:r>
              <a:rPr lang="zh-CN" altLang="en-US" noProof="0" smtClean="0"/>
              <a:t>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C4A08D6A-97DB-47FF-BEFD-7D6BA57570F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kumimoji="1"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10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BE23BB1E-609A-49A2-A808-03583B95337D}" type="slidenum">
              <a:rPr lang="zh-CN" altLang="en-US" smtClean="0"/>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参考来自：https://blog.csdn.net/zhangyangfeiyu/article/details/79586549</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参考来自：https://blog.csdn.net/zhangyangfeiyu/article/details/79586549</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参考来自：https://blog.csdn.net/zhangyangfeiyu/article/details/79586549</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参考来自：https://blog.csdn.net/zhangyangfeiyu/article/details/79586549</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参考来自：https://blog.csdn.net/zhangyangfeiyu/article/details/79586549</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参考来自：https://blog.csdn.net/zhangyangfeiyu/article/details/79586549</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参考来自：https://blog.csdn.net/zhangyangfeiyu/article/details/79586549</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参考来自：https://blog.csdn.net/zhangyangfeiyu/article/details/79586549</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参考来自：https://blog.csdn.net/zhangyangfeiyu/article/details/79586549</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8192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D8BEF882-4B4C-4137-A577-E3C0FC82AD10}" type="slidenum">
              <a:rPr lang="zh-CN" altLang="en-US" smtClean="0"/>
            </a:fld>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dirty="0" smtClean="0"/>
              <a:t>https://blog.csdn.net/leonliu1995/article/details/78944798</a:t>
            </a:r>
            <a:endParaRPr lang="en-US" altLang="zh-CN" dirty="0" smtClean="0"/>
          </a:p>
          <a:p>
            <a:pPr eaLnBrk="1" hangingPunct="1">
              <a:spcBef>
                <a:spcPct val="0"/>
              </a:spcBef>
            </a:pPr>
            <a:r>
              <a:rPr lang="en-US" altLang="zh-CN" smtClean="0"/>
              <a:t>https</a:t>
            </a:r>
            <a:r>
              <a:rPr lang="en-US" altLang="zh-CN" dirty="0" smtClean="0"/>
              <a:t>://blog.csdn.net/qq_39422642/article/details/78821812</a:t>
            </a:r>
            <a:endParaRPr lang="zh-CN" altLang="en-US" dirty="0"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参考来自：https://blog.csdn.net/zhangyangfeiyu/article/details/79586549</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E352615-5B88-4AFB-B152-CD531A06BEF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CA866F1B-3E27-40C1-8CE7-1946943F1725}"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15A40D-CEB0-4353-8815-AB5DEA931718}"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A38CB088-D95C-475C-A713-1F19E39F7C8B}"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9F29064-3124-49DB-AE6C-BEB15672E67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D1050CC0-5EC7-48A9-915E-FC046C222C4A}"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F34D6F-F29A-4B09-B655-E0971D462D4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E4318774-2AFB-4BC6-A124-21C0A835992E}"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1B1F3E00-598D-4619-AC09-1B2F4CAF0CF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11394C03-1A74-40E1-A2C7-14AF901EAAEA}"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C465D57-868B-4329-B219-A3D0CF0F82FD}"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7CDCE52D-9EC0-46FA-BD32-BFD5F9EDEFEA}"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A03843E-C564-478B-99FB-609A152B93F5}"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幻灯片编号占位符 5"/>
          <p:cNvSpPr>
            <a:spLocks noGrp="1"/>
          </p:cNvSpPr>
          <p:nvPr>
            <p:ph type="sldNum" sz="quarter" idx="12"/>
          </p:nvPr>
        </p:nvSpPr>
        <p:spPr/>
        <p:txBody>
          <a:bodyPr/>
          <a:lstStyle>
            <a:lvl1pPr>
              <a:defRPr/>
            </a:lvl1pPr>
          </a:lstStyle>
          <a:p>
            <a:pPr>
              <a:defRPr/>
            </a:pPr>
            <a:fld id="{F059F594-FCA3-413B-AE4D-644B3718CE7D}"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002917F-96E4-4EC6-BDCE-C61C21F34681}"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幻灯片编号占位符 5"/>
          <p:cNvSpPr>
            <a:spLocks noGrp="1"/>
          </p:cNvSpPr>
          <p:nvPr>
            <p:ph type="sldNum" sz="quarter" idx="12"/>
          </p:nvPr>
        </p:nvSpPr>
        <p:spPr/>
        <p:txBody>
          <a:bodyPr/>
          <a:lstStyle>
            <a:lvl1pPr>
              <a:defRPr/>
            </a:lvl1pPr>
          </a:lstStyle>
          <a:p>
            <a:pPr>
              <a:defRPr/>
            </a:pPr>
            <a:fld id="{DF5E0131-C8F4-4B80-9026-6BDE42ACBA1A}"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D301CEE-699B-4141-894F-943543098FD1}"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幻灯片编号占位符 5"/>
          <p:cNvSpPr>
            <a:spLocks noGrp="1"/>
          </p:cNvSpPr>
          <p:nvPr>
            <p:ph type="sldNum" sz="quarter" idx="12"/>
          </p:nvPr>
        </p:nvSpPr>
        <p:spPr/>
        <p:txBody>
          <a:bodyPr/>
          <a:lstStyle>
            <a:lvl1pPr>
              <a:defRPr/>
            </a:lvl1pPr>
          </a:lstStyle>
          <a:p>
            <a:pPr>
              <a:defRPr/>
            </a:pPr>
            <a:fld id="{2B7868E7-D5D9-4E56-BB70-8497262E42C4}"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629113E6-28E9-4FA0-950B-F5DFB2DE8A3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DB826BA7-9D41-40EB-8309-A41812C863F2}"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94984F26-13DD-454C-B715-46E0AB1A29E1}"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21FE3C7D-62D2-4F03-9F96-6EAD0A08E381}"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smtClean="0"/>
          </a:p>
        </p:txBody>
      </p:sp>
      <p:sp>
        <p:nvSpPr>
          <p:cNvPr id="4" name="日期占位符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lstStyle>
            <a:lvl1pPr eaLnBrk="1" hangingPunct="1">
              <a:defRPr sz="1200">
                <a:solidFill>
                  <a:srgbClr val="898989"/>
                </a:solidFill>
                <a:ea typeface="宋体" panose="02010600030101010101" pitchFamily="2" charset="-122"/>
              </a:defRPr>
            </a:lvl1pPr>
          </a:lstStyle>
          <a:p>
            <a:pPr>
              <a:defRPr/>
            </a:pPr>
            <a:fld id="{6AA6EB28-9653-41F9-B7F4-349140C90BE1}" type="datetimeFigureOut">
              <a:rPr lang="zh-CN" altLang="en-US"/>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幻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830A8E31-C401-4CEC-A97B-17FAC71BC97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mj-cs"/>
        </a:defRPr>
      </a:lvl1pPr>
      <a:lvl2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2pPr>
      <a:lvl3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3pPr>
      <a:lvl4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4pPr>
      <a:lvl5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5pPr>
      <a:lvl6pPr marL="4572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6pPr>
      <a:lvl7pPr marL="9144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7pPr>
      <a:lvl8pPr marL="13716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8pPr>
      <a:lvl9pPr marL="18288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image" Target="../media/image77.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tiff"/></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7.wmf"/><Relationship Id="rId1"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0.wmf"/><Relationship Id="rId1"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0.emf"/><Relationship Id="rId1"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image" Target="../media/image3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em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emf"/><Relationship Id="rId1" Type="http://schemas.openxmlformats.org/officeDocument/2006/relationships/image" Target="../media/image4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image" Target="../media/image50.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emf"/><Relationship Id="rId2" Type="http://schemas.openxmlformats.org/officeDocument/2006/relationships/image" Target="../media/image3.tiff"/><Relationship Id="rId1" Type="http://schemas.openxmlformats.org/officeDocument/2006/relationships/image" Target="../media/image51.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65.wmf"/><Relationship Id="rId7" Type="http://schemas.openxmlformats.org/officeDocument/2006/relationships/oleObject" Target="../embeddings/oleObject11.bin"/><Relationship Id="rId6" Type="http://schemas.openxmlformats.org/officeDocument/2006/relationships/image" Target="../media/image64.wmf"/><Relationship Id="rId5" Type="http://schemas.openxmlformats.org/officeDocument/2006/relationships/oleObject" Target="../embeddings/oleObject10.bin"/><Relationship Id="rId4" Type="http://schemas.openxmlformats.org/officeDocument/2006/relationships/image" Target="../media/image63.wmf"/><Relationship Id="rId3" Type="http://schemas.openxmlformats.org/officeDocument/2006/relationships/oleObject" Target="../embeddings/oleObject9.bin"/><Relationship Id="rId2" Type="http://schemas.openxmlformats.org/officeDocument/2006/relationships/image" Target="../media/image62.wmf"/><Relationship Id="rId12" Type="http://schemas.openxmlformats.org/officeDocument/2006/relationships/vmlDrawing" Target="../drawings/vmlDrawing8.vml"/><Relationship Id="rId11" Type="http://schemas.openxmlformats.org/officeDocument/2006/relationships/slideLayout" Target="../slideLayouts/slideLayout2.xml"/><Relationship Id="rId10" Type="http://schemas.openxmlformats.org/officeDocument/2006/relationships/oleObject" Target="../embeddings/oleObject13.bin"/><Relationship Id="rId1" Type="http://schemas.openxmlformats.org/officeDocument/2006/relationships/oleObject" Target="../embeddings/oleObject8.bin"/></Relationships>
</file>

<file path=ppt/slides/_rels/slide96.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68.wmf"/><Relationship Id="rId5" Type="http://schemas.openxmlformats.org/officeDocument/2006/relationships/oleObject" Target="../embeddings/oleObject16.bin"/><Relationship Id="rId4" Type="http://schemas.openxmlformats.org/officeDocument/2006/relationships/image" Target="../media/image67.wmf"/><Relationship Id="rId3" Type="http://schemas.openxmlformats.org/officeDocument/2006/relationships/oleObject" Target="../embeddings/oleObject15.bin"/><Relationship Id="rId2" Type="http://schemas.openxmlformats.org/officeDocument/2006/relationships/image" Target="../media/image66.wmf"/><Relationship Id="rId1" Type="http://schemas.openxmlformats.org/officeDocument/2006/relationships/oleObject" Target="../embeddings/oleObject14.bin"/></Relationships>
</file>

<file path=ppt/slides/_rels/slide97.xml.rels><?xml version="1.0" encoding="UTF-8" standalone="yes"?>
<Relationships xmlns="http://schemas.openxmlformats.org/package/2006/relationships"><Relationship Id="rId9" Type="http://schemas.openxmlformats.org/officeDocument/2006/relationships/oleObject" Target="../embeddings/oleObject21.bin"/><Relationship Id="rId8" Type="http://schemas.openxmlformats.org/officeDocument/2006/relationships/image" Target="../media/image71.wmf"/><Relationship Id="rId7" Type="http://schemas.openxmlformats.org/officeDocument/2006/relationships/oleObject" Target="../embeddings/oleObject20.bin"/><Relationship Id="rId6" Type="http://schemas.openxmlformats.org/officeDocument/2006/relationships/image" Target="../media/image62.wmf"/><Relationship Id="rId5" Type="http://schemas.openxmlformats.org/officeDocument/2006/relationships/oleObject" Target="../embeddings/oleObject19.bin"/><Relationship Id="rId4" Type="http://schemas.openxmlformats.org/officeDocument/2006/relationships/image" Target="../media/image70.wmf"/><Relationship Id="rId3" Type="http://schemas.openxmlformats.org/officeDocument/2006/relationships/oleObject" Target="../embeddings/oleObject18.bin"/><Relationship Id="rId2" Type="http://schemas.openxmlformats.org/officeDocument/2006/relationships/image" Target="../media/image69.wmf"/><Relationship Id="rId14" Type="http://schemas.openxmlformats.org/officeDocument/2006/relationships/vmlDrawing" Target="../drawings/vmlDrawing10.vml"/><Relationship Id="rId13" Type="http://schemas.openxmlformats.org/officeDocument/2006/relationships/slideLayout" Target="../slideLayouts/slideLayout2.xml"/><Relationship Id="rId12" Type="http://schemas.openxmlformats.org/officeDocument/2006/relationships/image" Target="../media/image73.wmf"/><Relationship Id="rId11" Type="http://schemas.openxmlformats.org/officeDocument/2006/relationships/oleObject" Target="../embeddings/oleObject22.bin"/><Relationship Id="rId10" Type="http://schemas.openxmlformats.org/officeDocument/2006/relationships/image" Target="../media/image72.wmf"/><Relationship Id="rId1" Type="http://schemas.openxmlformats.org/officeDocument/2006/relationships/oleObject" Target="../embeddings/oleObject17.bin"/></Relationships>
</file>

<file path=ppt/slides/_rels/slide9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4.wmf"/><Relationship Id="rId7" Type="http://schemas.openxmlformats.org/officeDocument/2006/relationships/oleObject" Target="../embeddings/oleObject26.bin"/><Relationship Id="rId6" Type="http://schemas.openxmlformats.org/officeDocument/2006/relationships/image" Target="../media/image63.wmf"/><Relationship Id="rId5" Type="http://schemas.openxmlformats.org/officeDocument/2006/relationships/oleObject" Target="../embeddings/oleObject25.bin"/><Relationship Id="rId4" Type="http://schemas.openxmlformats.org/officeDocument/2006/relationships/image" Target="../media/image75.wmf"/><Relationship Id="rId3" Type="http://schemas.openxmlformats.org/officeDocument/2006/relationships/oleObject" Target="../embeddings/oleObject24.bin"/><Relationship Id="rId2" Type="http://schemas.openxmlformats.org/officeDocument/2006/relationships/image" Target="../media/image74.wmf"/><Relationship Id="rId10" Type="http://schemas.openxmlformats.org/officeDocument/2006/relationships/vmlDrawing" Target="../drawings/vmlDrawing11.vml"/><Relationship Id="rId1" Type="http://schemas.openxmlformats.org/officeDocument/2006/relationships/oleObject" Target="../embeddings/oleObject23.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2052" name="矩形 2"/>
          <p:cNvSpPr>
            <a:spLocks noChangeArrowheads="1"/>
          </p:cNvSpPr>
          <p:nvPr/>
        </p:nvSpPr>
        <p:spPr bwMode="auto">
          <a:xfrm>
            <a:off x="3540124" y="738423"/>
            <a:ext cx="5508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机器学习</a:t>
            </a:r>
            <a:endParaRPr lang="en-US" altLang="zh-CN"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第</a:t>
            </a:r>
            <a:r>
              <a:rPr lang="en-US" altLang="zh-CN"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4</a:t>
            </a:r>
            <a:r>
              <a:rPr lang="zh-CN" altLang="en-US"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章   聚类分析</a:t>
            </a:r>
            <a:endParaRPr lang="zh-CN" altLang="en-US" sz="2800" b="1" dirty="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076" name="TextBox 1"/>
          <p:cNvSpPr txBox="1">
            <a:spLocks noChangeArrowheads="1"/>
          </p:cNvSpPr>
          <p:nvPr/>
        </p:nvSpPr>
        <p:spPr bwMode="auto">
          <a:xfrm>
            <a:off x="4487863" y="2085975"/>
            <a:ext cx="3076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b="1">
                <a:latin typeface="微软雅黑" panose="020B0503020204020204" pitchFamily="34" charset="-122"/>
                <a:ea typeface="微软雅黑" panose="020B0503020204020204" pitchFamily="34" charset="-122"/>
              </a:rPr>
              <a:t>复旦大学  </a:t>
            </a:r>
            <a:r>
              <a:rPr lang="zh-CN" altLang="en-US" b="1">
                <a:latin typeface="微软雅黑" panose="020B0503020204020204" pitchFamily="34" charset="-122"/>
                <a:ea typeface="微软雅黑" panose="020B0503020204020204" pitchFamily="34" charset="-122"/>
              </a:rPr>
              <a:t>赵卫东</a:t>
            </a:r>
            <a:r>
              <a:rPr lang="zh-CN" altLang="en-US" sz="1800" b="1">
                <a:latin typeface="微软雅黑" panose="020B0503020204020204" pitchFamily="34" charset="-122"/>
                <a:ea typeface="微软雅黑" panose="020B0503020204020204" pitchFamily="34" charset="-122"/>
              </a:rPr>
              <a:t>  博士</a:t>
            </a:r>
            <a:endParaRPr lang="en-US" altLang="zh-CN" sz="1800" b="1">
              <a:latin typeface="微软雅黑" panose="020B0503020204020204" pitchFamily="34" charset="-122"/>
              <a:ea typeface="微软雅黑" panose="020B0503020204020204" pitchFamily="34" charset="-122"/>
            </a:endParaRPr>
          </a:p>
        </p:txBody>
      </p:sp>
      <p:sp>
        <p:nvSpPr>
          <p:cNvPr id="3" name="TextBox 2"/>
          <p:cNvSpPr txBox="1"/>
          <p:nvPr/>
        </p:nvSpPr>
        <p:spPr>
          <a:xfrm>
            <a:off x="5272088" y="2755900"/>
            <a:ext cx="2152650" cy="307975"/>
          </a:xfrm>
          <a:prstGeom prst="rect">
            <a:avLst/>
          </a:prstGeom>
          <a:noFill/>
        </p:spPr>
        <p:txBody>
          <a:bodyPr wrap="none">
            <a:spAutoFit/>
          </a:bodyPr>
          <a:lstStyle/>
          <a:p>
            <a:pPr>
              <a:defRPr/>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wdzhao@fudan.edu.cn</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8" name="Picture 9" descr="http://homepage.fudan.edu.cn/wdzhao/files/2011/06/%E6%97%A0%E6%A0%87%E9%A2%98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59425" y="3063875"/>
            <a:ext cx="147002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8"/>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0621" y="457200"/>
            <a:ext cx="258535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外部指标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152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对于含有</a:t>
                </a:r>
                <a14:m>
                  <m:oMath xmlns:m="http://schemas.openxmlformats.org/officeDocument/2006/math">
                    <m:r>
                      <a:rPr lang="en-US" altLang="zh-CN" sz="1800">
                        <a:solidFill>
                          <a:srgbClr val="000000"/>
                        </a:solidFill>
                        <a:latin typeface="Cambria Math" panose="02040503050406030204" pitchFamily="18" charset="0"/>
                      </a:rPr>
                      <m:t>𝑛</m:t>
                    </m:r>
                  </m:oMath>
                </a14:m>
                <a:r>
                  <a:rPr lang="zh-CN" altLang="zh-CN" sz="1800" dirty="0">
                    <a:solidFill>
                      <a:srgbClr val="000000"/>
                    </a:solidFill>
                  </a:rPr>
                  <a:t>个样本点的数据集</a:t>
                </a:r>
                <a14:m>
                  <m:oMath xmlns:m="http://schemas.openxmlformats.org/officeDocument/2006/math">
                    <m:r>
                      <a:rPr lang="en-US" altLang="zh-CN" sz="1800">
                        <a:solidFill>
                          <a:srgbClr val="000000"/>
                        </a:solidFill>
                        <a:latin typeface="Cambria Math" panose="02040503050406030204" pitchFamily="18" charset="0"/>
                      </a:rPr>
                      <m:t>𝑆</m:t>
                    </m:r>
                  </m:oMath>
                </a14:m>
                <a:r>
                  <a:rPr lang="zh-CN" altLang="zh-CN" sz="1800" dirty="0">
                    <a:solidFill>
                      <a:srgbClr val="000000"/>
                    </a:solidFill>
                  </a:rPr>
                  <a:t>，其中的两个不同样本点</a:t>
                </a:r>
                <a14:m>
                  <m:oMath xmlns:m="http://schemas.openxmlformats.org/officeDocument/2006/math">
                    <m:d>
                      <m:dPr>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e>
                    </m:d>
                  </m:oMath>
                </a14:m>
                <a:r>
                  <a:rPr lang="en-US" altLang="zh-CN" sz="1800" dirty="0">
                    <a:solidFill>
                      <a:srgbClr val="000000"/>
                    </a:solidFill>
                  </a:rPr>
                  <a:t>,</a:t>
                </a:r>
                <a:r>
                  <a:rPr lang="zh-CN" altLang="zh-CN" sz="1800" dirty="0">
                    <a:solidFill>
                      <a:srgbClr val="000000"/>
                    </a:solidFill>
                  </a:rPr>
                  <a:t>假设</a:t>
                </a:r>
                <a14:m>
                  <m:oMath xmlns:m="http://schemas.openxmlformats.org/officeDocument/2006/math">
                    <m:r>
                      <a:rPr lang="en-US" altLang="zh-CN" sz="1800">
                        <a:solidFill>
                          <a:srgbClr val="000000"/>
                        </a:solidFill>
                        <a:latin typeface="Cambria Math" panose="02040503050406030204" pitchFamily="18" charset="0"/>
                      </a:rPr>
                      <m:t>𝐶</m:t>
                    </m:r>
                  </m:oMath>
                </a14:m>
                <a:r>
                  <a:rPr lang="zh-CN" altLang="zh-CN" sz="1800" dirty="0">
                    <a:solidFill>
                      <a:srgbClr val="000000"/>
                    </a:solidFill>
                  </a:rPr>
                  <a:t>是聚类算法给出的簇划分结果，</a:t>
                </a:r>
                <a14:m>
                  <m:oMath xmlns:m="http://schemas.openxmlformats.org/officeDocument/2006/math">
                    <m:r>
                      <a:rPr lang="en-US" altLang="zh-CN" sz="1800">
                        <a:solidFill>
                          <a:srgbClr val="000000"/>
                        </a:solidFill>
                        <a:latin typeface="Cambria Math" panose="02040503050406030204" pitchFamily="18" charset="0"/>
                      </a:rPr>
                      <m:t>𝑃</m:t>
                    </m:r>
                  </m:oMath>
                </a14:m>
                <a:r>
                  <a:rPr lang="zh-CN" altLang="zh-CN" sz="1800" dirty="0">
                    <a:solidFill>
                      <a:srgbClr val="000000"/>
                    </a:solidFill>
                  </a:rPr>
                  <a:t>是外部参考模型给出的簇划分结果。那么对于样本点</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来说，存在以下四种关系：</a:t>
                </a:r>
              </a:p>
              <a:p>
                <a:pPr lvl="1"/>
                <a14:m>
                  <m:oMath xmlns:m="http://schemas.openxmlformats.org/officeDocument/2006/math">
                    <m:r>
                      <a:rPr lang="en-US" altLang="zh-CN" sz="1400">
                        <a:solidFill>
                          <a:srgbClr val="000000"/>
                        </a:solidFill>
                        <a:latin typeface="Cambria Math" panose="02040503050406030204" pitchFamily="18" charset="0"/>
                      </a:rPr>
                      <m:t>𝑆𝑆</m:t>
                    </m:r>
                  </m:oMath>
                </a14:m>
                <a:r>
                  <a:rPr lang="zh-CN" altLang="zh-CN" sz="1400" dirty="0">
                    <a:solidFill>
                      <a:srgbClr val="000000"/>
                    </a:solidFill>
                  </a:rPr>
                  <a:t>：</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m:t>
                        </m:r>
                      </m:sub>
                    </m:sSub>
                  </m:oMath>
                </a14:m>
                <a:r>
                  <a:rPr lang="zh-CN" altLang="zh-CN" sz="1400" dirty="0">
                    <a:solidFill>
                      <a:srgbClr val="000000"/>
                    </a:solidFill>
                  </a:rPr>
                  <a:t>在</a:t>
                </a:r>
                <a14:m>
                  <m:oMath xmlns:m="http://schemas.openxmlformats.org/officeDocument/2006/math">
                    <m:r>
                      <a:rPr lang="en-US" altLang="zh-CN" sz="1400">
                        <a:solidFill>
                          <a:srgbClr val="000000"/>
                        </a:solidFill>
                        <a:latin typeface="Cambria Math" panose="02040503050406030204" pitchFamily="18" charset="0"/>
                      </a:rPr>
                      <m:t>𝐶</m:t>
                    </m:r>
                  </m:oMath>
                </a14:m>
                <a:r>
                  <a:rPr lang="zh-CN" altLang="zh-CN" sz="1400" dirty="0">
                    <a:solidFill>
                      <a:srgbClr val="000000"/>
                    </a:solidFill>
                  </a:rPr>
                  <a:t>和</a:t>
                </a:r>
                <a14:m>
                  <m:oMath xmlns:m="http://schemas.openxmlformats.org/officeDocument/2006/math">
                    <m:r>
                      <a:rPr lang="en-US" altLang="zh-CN" sz="1400">
                        <a:solidFill>
                          <a:srgbClr val="000000"/>
                        </a:solidFill>
                        <a:latin typeface="Cambria Math" panose="02040503050406030204" pitchFamily="18" charset="0"/>
                      </a:rPr>
                      <m:t>𝑃</m:t>
                    </m:r>
                  </m:oMath>
                </a14:m>
                <a:r>
                  <a:rPr lang="zh-CN" altLang="zh-CN" sz="1400" dirty="0">
                    <a:solidFill>
                      <a:srgbClr val="000000"/>
                    </a:solidFill>
                  </a:rPr>
                  <a:t>中属于相同的簇。</a:t>
                </a:r>
              </a:p>
              <a:p>
                <a:pPr lvl="1"/>
                <a14:m>
                  <m:oMath xmlns:m="http://schemas.openxmlformats.org/officeDocument/2006/math">
                    <m:r>
                      <a:rPr lang="en-US" altLang="zh-CN" sz="1400">
                        <a:solidFill>
                          <a:srgbClr val="000000"/>
                        </a:solidFill>
                        <a:latin typeface="Cambria Math" panose="02040503050406030204" pitchFamily="18" charset="0"/>
                      </a:rPr>
                      <m:t>𝑆𝐷</m:t>
                    </m:r>
                  </m:oMath>
                </a14:m>
                <a:r>
                  <a:rPr lang="zh-CN" altLang="zh-CN" sz="1400" dirty="0">
                    <a:solidFill>
                      <a:srgbClr val="000000"/>
                    </a:solidFill>
                  </a:rPr>
                  <a:t>：</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m:t>
                        </m:r>
                      </m:sub>
                    </m:sSub>
                  </m:oMath>
                </a14:m>
                <a:r>
                  <a:rPr lang="zh-CN" altLang="zh-CN" sz="1400" dirty="0">
                    <a:solidFill>
                      <a:srgbClr val="000000"/>
                    </a:solidFill>
                  </a:rPr>
                  <a:t>在</a:t>
                </a:r>
                <a14:m>
                  <m:oMath xmlns:m="http://schemas.openxmlformats.org/officeDocument/2006/math">
                    <m:r>
                      <a:rPr lang="en-US" altLang="zh-CN" sz="1400">
                        <a:solidFill>
                          <a:srgbClr val="000000"/>
                        </a:solidFill>
                        <a:latin typeface="Cambria Math" panose="02040503050406030204" pitchFamily="18" charset="0"/>
                      </a:rPr>
                      <m:t>𝐶</m:t>
                    </m:r>
                  </m:oMath>
                </a14:m>
                <a:r>
                  <a:rPr lang="zh-CN" altLang="zh-CN" sz="1400" dirty="0">
                    <a:solidFill>
                      <a:srgbClr val="000000"/>
                    </a:solidFill>
                  </a:rPr>
                  <a:t>中属于相同的簇，在</a:t>
                </a:r>
                <a14:m>
                  <m:oMath xmlns:m="http://schemas.openxmlformats.org/officeDocument/2006/math">
                    <m:r>
                      <a:rPr lang="en-US" altLang="zh-CN" sz="1400">
                        <a:solidFill>
                          <a:srgbClr val="000000"/>
                        </a:solidFill>
                        <a:latin typeface="Cambria Math" panose="02040503050406030204" pitchFamily="18" charset="0"/>
                      </a:rPr>
                      <m:t>𝑃</m:t>
                    </m:r>
                  </m:oMath>
                </a14:m>
                <a:r>
                  <a:rPr lang="zh-CN" altLang="zh-CN" sz="1400" dirty="0">
                    <a:solidFill>
                      <a:srgbClr val="000000"/>
                    </a:solidFill>
                  </a:rPr>
                  <a:t>中属于不同的簇。</a:t>
                </a:r>
              </a:p>
              <a:p>
                <a:pPr lvl="1"/>
                <a14:m>
                  <m:oMath xmlns:m="http://schemas.openxmlformats.org/officeDocument/2006/math">
                    <m:r>
                      <a:rPr lang="en-US" altLang="zh-CN" sz="1400">
                        <a:solidFill>
                          <a:srgbClr val="000000"/>
                        </a:solidFill>
                        <a:latin typeface="Cambria Math" panose="02040503050406030204" pitchFamily="18" charset="0"/>
                      </a:rPr>
                      <m:t>𝐷𝑆</m:t>
                    </m:r>
                  </m:oMath>
                </a14:m>
                <a:r>
                  <a:rPr lang="zh-CN" altLang="zh-CN" sz="1400" dirty="0">
                    <a:solidFill>
                      <a:srgbClr val="000000"/>
                    </a:solidFill>
                  </a:rPr>
                  <a:t>：</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m:t>
                        </m:r>
                      </m:sub>
                    </m:sSub>
                  </m:oMath>
                </a14:m>
                <a:r>
                  <a:rPr lang="zh-CN" altLang="zh-CN" sz="1400" dirty="0">
                    <a:solidFill>
                      <a:srgbClr val="000000"/>
                    </a:solidFill>
                  </a:rPr>
                  <a:t>在</a:t>
                </a:r>
                <a14:m>
                  <m:oMath xmlns:m="http://schemas.openxmlformats.org/officeDocument/2006/math">
                    <m:r>
                      <a:rPr lang="en-US" altLang="zh-CN" sz="1400">
                        <a:solidFill>
                          <a:srgbClr val="000000"/>
                        </a:solidFill>
                        <a:latin typeface="Cambria Math" panose="02040503050406030204" pitchFamily="18" charset="0"/>
                      </a:rPr>
                      <m:t>𝐶</m:t>
                    </m:r>
                  </m:oMath>
                </a14:m>
                <a:r>
                  <a:rPr lang="zh-CN" altLang="zh-CN" sz="1400" dirty="0">
                    <a:solidFill>
                      <a:srgbClr val="000000"/>
                    </a:solidFill>
                  </a:rPr>
                  <a:t>中属于不同的簇，在</a:t>
                </a:r>
                <a14:m>
                  <m:oMath xmlns:m="http://schemas.openxmlformats.org/officeDocument/2006/math">
                    <m:r>
                      <a:rPr lang="en-US" altLang="zh-CN" sz="1400">
                        <a:solidFill>
                          <a:srgbClr val="000000"/>
                        </a:solidFill>
                        <a:latin typeface="Cambria Math" panose="02040503050406030204" pitchFamily="18" charset="0"/>
                      </a:rPr>
                      <m:t>𝑃</m:t>
                    </m:r>
                  </m:oMath>
                </a14:m>
                <a:r>
                  <a:rPr lang="zh-CN" altLang="zh-CN" sz="1400" dirty="0">
                    <a:solidFill>
                      <a:srgbClr val="000000"/>
                    </a:solidFill>
                  </a:rPr>
                  <a:t>中属于相同的簇。</a:t>
                </a:r>
              </a:p>
              <a:p>
                <a:pPr lvl="1"/>
                <a14:m>
                  <m:oMath xmlns:m="http://schemas.openxmlformats.org/officeDocument/2006/math">
                    <m:r>
                      <a:rPr lang="en-US" altLang="zh-CN" sz="1400">
                        <a:solidFill>
                          <a:srgbClr val="000000"/>
                        </a:solidFill>
                        <a:latin typeface="Cambria Math" panose="02040503050406030204" pitchFamily="18" charset="0"/>
                      </a:rPr>
                      <m:t>𝐷𝐷</m:t>
                    </m:r>
                  </m:oMath>
                </a14:m>
                <a:r>
                  <a:rPr lang="zh-CN" altLang="zh-CN" sz="1400" dirty="0">
                    <a:solidFill>
                      <a:srgbClr val="000000"/>
                    </a:solidFill>
                  </a:rPr>
                  <a:t>：</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m:t>
                        </m:r>
                      </m:sub>
                    </m:sSub>
                  </m:oMath>
                </a14:m>
                <a:r>
                  <a:rPr lang="zh-CN" altLang="zh-CN" sz="1400" dirty="0">
                    <a:solidFill>
                      <a:srgbClr val="000000"/>
                    </a:solidFill>
                  </a:rPr>
                  <a:t>在</a:t>
                </a:r>
                <a14:m>
                  <m:oMath xmlns:m="http://schemas.openxmlformats.org/officeDocument/2006/math">
                    <m:r>
                      <a:rPr lang="en-US" altLang="zh-CN" sz="1400">
                        <a:solidFill>
                          <a:srgbClr val="000000"/>
                        </a:solidFill>
                        <a:latin typeface="Cambria Math" panose="02040503050406030204" pitchFamily="18" charset="0"/>
                      </a:rPr>
                      <m:t>𝐶</m:t>
                    </m:r>
                  </m:oMath>
                </a14:m>
                <a:r>
                  <a:rPr lang="zh-CN" altLang="zh-CN" sz="1400" dirty="0">
                    <a:solidFill>
                      <a:srgbClr val="000000"/>
                    </a:solidFill>
                  </a:rPr>
                  <a:t>和</a:t>
                </a:r>
                <a14:m>
                  <m:oMath xmlns:m="http://schemas.openxmlformats.org/officeDocument/2006/math">
                    <m:r>
                      <a:rPr lang="en-US" altLang="zh-CN" sz="1400">
                        <a:solidFill>
                          <a:srgbClr val="000000"/>
                        </a:solidFill>
                        <a:latin typeface="Cambria Math" panose="02040503050406030204" pitchFamily="18" charset="0"/>
                      </a:rPr>
                      <m:t>𝑃</m:t>
                    </m:r>
                  </m:oMath>
                </a14:m>
                <a:r>
                  <a:rPr lang="zh-CN" altLang="zh-CN" sz="1400" dirty="0">
                    <a:solidFill>
                      <a:srgbClr val="000000"/>
                    </a:solidFill>
                  </a:rPr>
                  <a:t>中属于不同的簇。</a:t>
                </a:r>
              </a:p>
              <a:p>
                <a:r>
                  <a:rPr lang="zh-CN" altLang="zh-CN" sz="1800" dirty="0" smtClean="0">
                    <a:solidFill>
                      <a:srgbClr val="000000"/>
                    </a:solidFill>
                  </a:rPr>
                  <a:t>令</a:t>
                </a:r>
                <a14:m>
                  <m:oMath xmlns:m="http://schemas.openxmlformats.org/officeDocument/2006/math">
                    <m:r>
                      <a:rPr lang="en-US" altLang="zh-CN" sz="1800">
                        <a:solidFill>
                          <a:srgbClr val="000000"/>
                        </a:solidFill>
                        <a:latin typeface="Cambria Math" panose="02040503050406030204" pitchFamily="18" charset="0"/>
                      </a:rPr>
                      <m:t>𝑎</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𝑏</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𝑐</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𝑑</m:t>
                    </m:r>
                  </m:oMath>
                </a14:m>
                <a:r>
                  <a:rPr lang="zh-CN" altLang="zh-CN" sz="1800" dirty="0">
                    <a:solidFill>
                      <a:srgbClr val="000000"/>
                    </a:solidFill>
                  </a:rPr>
                  <a:t>分别表示</a:t>
                </a:r>
                <a14:m>
                  <m:oMath xmlns:m="http://schemas.openxmlformats.org/officeDocument/2006/math">
                    <m:r>
                      <a:rPr lang="en-US" altLang="zh-CN" sz="1800">
                        <a:solidFill>
                          <a:srgbClr val="000000"/>
                        </a:solidFill>
                        <a:latin typeface="Cambria Math" panose="02040503050406030204" pitchFamily="18" charset="0"/>
                      </a:rPr>
                      <m:t>𝑆𝑆</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𝑆𝐷</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𝐷𝑆</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𝐷𝐷</m:t>
                    </m:r>
                  </m:oMath>
                </a14:m>
                <a:r>
                  <a:rPr lang="zh-CN" altLang="zh-CN" sz="1800" dirty="0">
                    <a:solidFill>
                      <a:srgbClr val="000000"/>
                    </a:solidFill>
                  </a:rPr>
                  <a:t>所对应的关系数目，由于</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之间的关系必定存在于四种关系中的一种，且仅能存在一种关系，因此有：</a:t>
                </a:r>
              </a:p>
              <a:p>
                <a:pPr lvl="1"/>
                <a14:m>
                  <m:oMath xmlns:m="http://schemas.openxmlformats.org/officeDocument/2006/math">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𝑏</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𝑐</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𝑑</m:t>
                    </m:r>
                    <m:r>
                      <a:rPr lang="en-US" altLang="zh-CN" sz="1400">
                        <a:solidFill>
                          <a:srgbClr val="000000"/>
                        </a:solidFill>
                        <a:latin typeface="Cambria Math" panose="02040503050406030204" pitchFamily="18" charset="0"/>
                      </a:rPr>
                      <m:t>=</m:t>
                    </m:r>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𝐶</m:t>
                        </m:r>
                      </m:e>
                      <m:sub>
                        <m:r>
                          <a:rPr lang="en-US" altLang="zh-CN" sz="1400">
                            <a:solidFill>
                              <a:srgbClr val="000000"/>
                            </a:solidFill>
                            <a:latin typeface="Cambria Math" panose="02040503050406030204" pitchFamily="18" charset="0"/>
                          </a:rPr>
                          <m:t>𝑛</m:t>
                        </m:r>
                      </m:sub>
                      <m:sup>
                        <m:r>
                          <a:rPr lang="en-US" altLang="zh-CN" sz="1400">
                            <a:solidFill>
                              <a:srgbClr val="000000"/>
                            </a:solidFill>
                            <a:latin typeface="Cambria Math" panose="02040503050406030204" pitchFamily="18" charset="0"/>
                          </a:rPr>
                          <m:t>2</m:t>
                        </m:r>
                      </m:sup>
                    </m:sSubSup>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𝑛</m:t>
                        </m:r>
                        <m:d>
                          <m:dPr>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𝑛</m:t>
                            </m:r>
                            <m:r>
                              <a:rPr lang="zh-CN" altLang="en-US"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1</m:t>
                            </m:r>
                          </m:e>
                        </m:d>
                      </m:num>
                      <m:den>
                        <m:r>
                          <a:rPr lang="en-US" altLang="zh-CN" sz="1400">
                            <a:solidFill>
                              <a:srgbClr val="000000"/>
                            </a:solidFill>
                            <a:latin typeface="Cambria Math" panose="02040503050406030204" pitchFamily="18" charset="0"/>
                          </a:rPr>
                          <m:t>2</m:t>
                        </m:r>
                      </m:den>
                    </m:f>
                  </m:oMath>
                </a14:m>
                <a:endParaRPr lang="zh-CN" altLang="zh-CN" sz="14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49275" y="846166"/>
                <a:ext cx="8045450" cy="3152338"/>
              </a:xfrm>
              <a:prstGeom prst="rect">
                <a:avLst/>
              </a:prstGeom>
              <a:blipFill rotWithShape="1">
                <a:blip r:embed="rId1"/>
                <a:stretch>
                  <a:fillRect l="-530" t="-967" r="-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6297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自组织映射网络</a:t>
                </a:r>
                <a:r>
                  <a:rPr lang="en-US" altLang="zh-CN" sz="1800" dirty="0">
                    <a:solidFill>
                      <a:srgbClr val="000000"/>
                    </a:solidFill>
                  </a:rPr>
                  <a:t>(Self-organizing Map. SOM)</a:t>
                </a:r>
                <a:r>
                  <a:rPr lang="zh-CN" altLang="en-US" sz="1800" dirty="0">
                    <a:solidFill>
                      <a:srgbClr val="000000"/>
                    </a:solidFill>
                  </a:rPr>
                  <a:t>是种竞争式学习网络， 能在学习过程中无监督地进行自组织学习。 </a:t>
                </a:r>
                <a:r>
                  <a:rPr lang="en-US" altLang="zh-CN" sz="1800" dirty="0">
                    <a:solidFill>
                      <a:srgbClr val="000000"/>
                    </a:solidFill>
                  </a:rPr>
                  <a:t>SOM </a:t>
                </a:r>
                <a:r>
                  <a:rPr lang="zh-CN" altLang="en-US" sz="1800" dirty="0">
                    <a:solidFill>
                      <a:srgbClr val="000000"/>
                    </a:solidFill>
                  </a:rPr>
                  <a:t>是由芬兰教授</a:t>
                </a:r>
                <a:r>
                  <a:rPr lang="en-US" altLang="zh-CN" sz="1800" dirty="0" err="1">
                    <a:solidFill>
                      <a:srgbClr val="000000"/>
                    </a:solidFill>
                  </a:rPr>
                  <a:t>Teuvo</a:t>
                </a:r>
                <a:r>
                  <a:rPr lang="en-US" altLang="zh-CN" sz="1800" dirty="0">
                    <a:solidFill>
                      <a:srgbClr val="000000"/>
                    </a:solidFill>
                  </a:rPr>
                  <a:t> </a:t>
                </a:r>
                <a:r>
                  <a:rPr lang="en-US" altLang="zh-CN" sz="1800" dirty="0" err="1">
                    <a:solidFill>
                      <a:srgbClr val="000000"/>
                    </a:solidFill>
                  </a:rPr>
                  <a:t>Kohonen</a:t>
                </a:r>
                <a:r>
                  <a:rPr lang="zh-CN" altLang="en-US" sz="1800" dirty="0">
                    <a:solidFill>
                      <a:srgbClr val="000000"/>
                    </a:solidFill>
                  </a:rPr>
                  <a:t>提出的，因此也叫</a:t>
                </a:r>
                <a:r>
                  <a:rPr lang="en-US" altLang="zh-CN" sz="1800" dirty="0" err="1">
                    <a:solidFill>
                      <a:srgbClr val="000000"/>
                    </a:solidFill>
                  </a:rPr>
                  <a:t>Kohonen</a:t>
                </a:r>
                <a:r>
                  <a:rPr lang="en-US" altLang="zh-CN" sz="1800" dirty="0">
                    <a:solidFill>
                      <a:srgbClr val="000000"/>
                    </a:solidFill>
                  </a:rPr>
                  <a:t> </a:t>
                </a:r>
                <a:r>
                  <a:rPr lang="zh-CN" altLang="en-US" sz="1800" dirty="0">
                    <a:solidFill>
                      <a:srgbClr val="000000"/>
                    </a:solidFill>
                  </a:rPr>
                  <a:t>神经网络</a:t>
                </a:r>
                <a:endParaRPr lang="en-US" altLang="zh-CN" sz="1800" dirty="0">
                  <a:solidFill>
                    <a:srgbClr val="000000"/>
                  </a:solidFill>
                </a:endParaRPr>
              </a:p>
              <a:p>
                <a:r>
                  <a:rPr lang="en-US" altLang="zh-CN" sz="1800" dirty="0">
                    <a:solidFill>
                      <a:srgbClr val="000000"/>
                    </a:solidFill>
                  </a:rPr>
                  <a:t>SOM</a:t>
                </a:r>
                <a:r>
                  <a:rPr lang="zh-CN" altLang="en-US" sz="1800" dirty="0">
                    <a:solidFill>
                      <a:srgbClr val="000000"/>
                    </a:solidFill>
                  </a:rPr>
                  <a:t>模拟大脑神经系统自组织特征映射的方式，将高维空间中相似的样本点映射到网络输出层中的邻近神经元，这种方法可以将任意维度的输入离散化到一维或二维的空间上</a:t>
                </a:r>
                <a:endParaRPr lang="en-US" altLang="zh-CN" sz="1800" dirty="0">
                  <a:solidFill>
                    <a:srgbClr val="000000"/>
                  </a:solidFill>
                </a:endParaRPr>
              </a:p>
              <a:p>
                <a:r>
                  <a:rPr lang="en-US" altLang="zh-CN" sz="1800" dirty="0">
                    <a:solidFill>
                      <a:srgbClr val="000000"/>
                    </a:solidFill>
                  </a:rPr>
                  <a:t>SOM</a:t>
                </a:r>
                <a:r>
                  <a:rPr lang="zh-CN" altLang="zh-CN" sz="1800" dirty="0">
                    <a:solidFill>
                      <a:srgbClr val="000000"/>
                    </a:solidFill>
                  </a:rPr>
                  <a:t>包含输入层和竞争层（输出层）两个</a:t>
                </a:r>
                <a:r>
                  <a:rPr lang="zh-CN" altLang="zh-CN" sz="1800" dirty="0" smtClean="0">
                    <a:solidFill>
                      <a:srgbClr val="000000"/>
                    </a:solidFill>
                  </a:rPr>
                  <a:t>层。</a:t>
                </a:r>
                <a:r>
                  <a:rPr lang="zh-CN" altLang="zh-CN" sz="1800" dirty="0">
                    <a:solidFill>
                      <a:srgbClr val="000000"/>
                    </a:solidFill>
                  </a:rPr>
                  <a:t>输入层对应一个高维的输入向量，有</a:t>
                </a:r>
                <a14:m>
                  <m:oMath xmlns:m="http://schemas.openxmlformats.org/officeDocument/2006/math">
                    <m:r>
                      <a:rPr lang="en-US" altLang="zh-CN" sz="1800">
                        <a:solidFill>
                          <a:srgbClr val="000000"/>
                        </a:solidFill>
                        <a:latin typeface="Cambria Math" panose="02040503050406030204" pitchFamily="18" charset="0"/>
                      </a:rPr>
                      <m:t>𝑛</m:t>
                    </m:r>
                  </m:oMath>
                </a14:m>
                <a:r>
                  <a:rPr lang="zh-CN" altLang="zh-CN" sz="1800" dirty="0">
                    <a:solidFill>
                      <a:srgbClr val="000000"/>
                    </a:solidFill>
                  </a:rPr>
                  <a:t>个样本</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𝑋</m:t>
                        </m:r>
                      </m:e>
                      <m:sub>
                        <m:r>
                          <a:rPr lang="en-US" altLang="zh-CN" sz="1800">
                            <a:solidFill>
                              <a:srgbClr val="000000"/>
                            </a:solidFill>
                            <a:latin typeface="Cambria Math" panose="02040503050406030204" pitchFamily="18" charset="0"/>
                          </a:rPr>
                          <m:t>𝑘</m:t>
                        </m:r>
                      </m:sub>
                    </m:sSub>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a:rPr>
                        </m:ctrlPr>
                      </m:dPr>
                      <m:e>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𝑘</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2</m:t>
                            </m:r>
                          </m:sub>
                          <m:sup>
                            <m:r>
                              <a:rPr lang="en-US" altLang="zh-CN" sz="1800">
                                <a:solidFill>
                                  <a:srgbClr val="000000"/>
                                </a:solidFill>
                                <a:latin typeface="Cambria Math" panose="02040503050406030204" pitchFamily="18" charset="0"/>
                              </a:rPr>
                              <m:t>𝑘</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𝑛</m:t>
                            </m:r>
                          </m:sub>
                          <m:sup>
                            <m:r>
                              <a:rPr lang="en-US" altLang="zh-CN" sz="1800">
                                <a:solidFill>
                                  <a:srgbClr val="000000"/>
                                </a:solidFill>
                                <a:latin typeface="Cambria Math" panose="02040503050406030204" pitchFamily="18" charset="0"/>
                              </a:rPr>
                              <m:t>𝑘</m:t>
                            </m:r>
                          </m:sup>
                        </m:sSubSup>
                      </m:e>
                    </m:d>
                  </m:oMath>
                </a14:m>
                <a:r>
                  <a:rPr lang="en-US" altLang="zh-CN" sz="1800" dirty="0">
                    <a:solidFill>
                      <a:srgbClr val="000000"/>
                    </a:solidFill>
                  </a:rPr>
                  <a:t>,</a:t>
                </a:r>
                <a:r>
                  <a:rPr lang="zh-CN" altLang="zh-CN" sz="1800" dirty="0">
                    <a:solidFill>
                      <a:srgbClr val="000000"/>
                    </a:solidFill>
                  </a:rPr>
                  <a:t>输出层由二维网络上的有序节点构成，节点个数为</a:t>
                </a:r>
                <a14:m>
                  <m:oMath xmlns:m="http://schemas.openxmlformats.org/officeDocument/2006/math">
                    <m:r>
                      <a:rPr lang="en-US" altLang="zh-CN" sz="1800">
                        <a:solidFill>
                          <a:srgbClr val="000000"/>
                        </a:solidFill>
                        <a:latin typeface="Cambria Math" panose="02040503050406030204" pitchFamily="18" charset="0"/>
                      </a:rPr>
                      <m:t>𝑚</m:t>
                    </m:r>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𝑛</m:t>
                        </m:r>
                      </m:e>
                      <m:sup>
                        <m:r>
                          <a:rPr lang="en-US" altLang="zh-CN" sz="1800">
                            <a:solidFill>
                              <a:srgbClr val="000000"/>
                            </a:solidFill>
                            <a:latin typeface="Cambria Math" panose="02040503050406030204" pitchFamily="18" charset="0"/>
                          </a:rPr>
                          <m:t>2</m:t>
                        </m:r>
                      </m:sup>
                    </m:sSup>
                  </m:oMath>
                </a14:m>
                <a:r>
                  <a:rPr lang="en-US" altLang="zh-CN" sz="1800" dirty="0">
                    <a:solidFill>
                      <a:srgbClr val="000000"/>
                    </a:solidFill>
                  </a:rPr>
                  <a:t>,</a:t>
                </a:r>
                <a:r>
                  <a:rPr lang="zh-CN" altLang="zh-CN" sz="1800" dirty="0">
                    <a:solidFill>
                      <a:srgbClr val="000000"/>
                    </a:solidFill>
                  </a:rPr>
                  <a:t>输入节点与输出节点之间通过权向量实行全互连接</a:t>
                </a:r>
                <a:r>
                  <a:rPr lang="en-US" altLang="zh-CN" sz="1800" dirty="0">
                    <a:solidFill>
                      <a:srgbClr val="000000"/>
                    </a:solidFill>
                  </a:rPr>
                  <a:t>,</a:t>
                </a:r>
                <a:r>
                  <a:rPr lang="zh-CN" altLang="zh-CN" sz="1800" dirty="0">
                    <a:solidFill>
                      <a:srgbClr val="000000"/>
                    </a:solidFill>
                  </a:rPr>
                  <a:t>输出层各节点之间实行侧抑制连接，构成一个二维平面</a:t>
                </a:r>
                <a:r>
                  <a:rPr lang="zh-CN" altLang="zh-CN" sz="1800" dirty="0" smtClean="0">
                    <a:solidFill>
                      <a:srgbClr val="000000"/>
                    </a:solidFill>
                  </a:rPr>
                  <a:t>阵列</a:t>
                </a:r>
                <a:endParaRPr lang="en-US" altLang="zh-CN" sz="1800" dirty="0" smtClean="0">
                  <a:solidFill>
                    <a:srgbClr val="000000"/>
                  </a:solidFill>
                </a:endParaRPr>
              </a:p>
              <a:p>
                <a:r>
                  <a:rPr lang="en-US" altLang="zh-CN" sz="1800" dirty="0" smtClean="0">
                    <a:solidFill>
                      <a:srgbClr val="000000"/>
                    </a:solidFill>
                  </a:rPr>
                  <a:t>SOM</a:t>
                </a:r>
                <a:r>
                  <a:rPr lang="zh-CN" altLang="zh-CN" sz="1800" dirty="0">
                    <a:solidFill>
                      <a:srgbClr val="000000"/>
                    </a:solidFill>
                  </a:rPr>
                  <a:t>中有两种连接权值：（</a:t>
                </a:r>
                <a:r>
                  <a:rPr lang="en-US" altLang="zh-CN" sz="1800" dirty="0">
                    <a:solidFill>
                      <a:srgbClr val="000000"/>
                    </a:solidFill>
                  </a:rPr>
                  <a:t>1</a:t>
                </a:r>
                <a:r>
                  <a:rPr lang="zh-CN" altLang="zh-CN" sz="1800" dirty="0">
                    <a:solidFill>
                      <a:srgbClr val="000000"/>
                    </a:solidFill>
                  </a:rPr>
                  <a:t>）节点对外部输入的连接权值。（</a:t>
                </a:r>
                <a:r>
                  <a:rPr lang="en-US" altLang="zh-CN" sz="1800" dirty="0">
                    <a:solidFill>
                      <a:srgbClr val="000000"/>
                    </a:solidFill>
                  </a:rPr>
                  <a:t>2</a:t>
                </a:r>
                <a:r>
                  <a:rPr lang="zh-CN" altLang="zh-CN" sz="1800" dirty="0">
                    <a:solidFill>
                      <a:srgbClr val="000000"/>
                    </a:solidFill>
                  </a:rPr>
                  <a:t>）节点之间控制着相互的交互作用大小的连接权值</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629776"/>
              </a:xfrm>
              <a:prstGeom prst="rect">
                <a:avLst/>
              </a:prstGeom>
              <a:blipFill rotWithShape="1">
                <a:blip r:embed="rId1"/>
                <a:stretch>
                  <a:fillRect l="-530" t="-1342" r="-227" b="-11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25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SOM</a:t>
            </a:r>
            <a:r>
              <a:rPr lang="zh-CN" altLang="en-US" sz="1800" dirty="0">
                <a:solidFill>
                  <a:srgbClr val="000000"/>
                </a:solidFill>
              </a:rPr>
              <a:t>能将任意维</a:t>
            </a:r>
            <a:r>
              <a:rPr lang="zh-CN" altLang="en-US" sz="1800" dirty="0" smtClean="0">
                <a:solidFill>
                  <a:srgbClr val="000000"/>
                </a:solidFill>
              </a:rPr>
              <a:t>的输入在</a:t>
            </a:r>
            <a:r>
              <a:rPr lang="zh-CN" altLang="en-US" sz="1800" dirty="0">
                <a:solidFill>
                  <a:srgbClr val="000000"/>
                </a:solidFill>
              </a:rPr>
              <a:t>输出层映射成低维</a:t>
            </a:r>
            <a:r>
              <a:rPr lang="en-US" altLang="zh-CN" sz="1800" dirty="0">
                <a:solidFill>
                  <a:srgbClr val="000000"/>
                </a:solidFill>
              </a:rPr>
              <a:t>(</a:t>
            </a:r>
            <a:r>
              <a:rPr lang="zh-CN" altLang="en-US" sz="1800" dirty="0">
                <a:solidFill>
                  <a:srgbClr val="000000"/>
                </a:solidFill>
              </a:rPr>
              <a:t>维成二维</a:t>
            </a:r>
            <a:r>
              <a:rPr lang="en-US" altLang="zh-CN" sz="1800" dirty="0">
                <a:solidFill>
                  <a:srgbClr val="000000"/>
                </a:solidFill>
              </a:rPr>
              <a:t>)</a:t>
            </a:r>
            <a:r>
              <a:rPr lang="zh-CN" altLang="en-US" sz="1800" dirty="0">
                <a:solidFill>
                  <a:srgbClr val="000000"/>
                </a:solidFill>
              </a:rPr>
              <a:t>的离散映射，通过对输入模式反复学习，保持其拓扑结构不变，从而反映输入模式的统计</a:t>
            </a:r>
            <a:r>
              <a:rPr lang="zh-CN" altLang="en-US" sz="1800" dirty="0" smtClean="0">
                <a:solidFill>
                  <a:srgbClr val="000000"/>
                </a:solidFill>
              </a:rPr>
              <a:t>特征</a:t>
            </a:r>
            <a:endParaRPr lang="en-US" altLang="zh-CN" sz="1800" dirty="0" smtClean="0">
              <a:solidFill>
                <a:srgbClr val="000000"/>
              </a:solidFill>
            </a:endParaRPr>
          </a:p>
          <a:p>
            <a:r>
              <a:rPr lang="en-US" altLang="zh-CN" sz="1800" dirty="0" smtClean="0">
                <a:solidFill>
                  <a:srgbClr val="000000"/>
                </a:solidFill>
              </a:rPr>
              <a:t>SOM</a:t>
            </a:r>
            <a:r>
              <a:rPr lang="zh-CN" altLang="en-US" sz="1800" dirty="0">
                <a:solidFill>
                  <a:srgbClr val="000000"/>
                </a:solidFill>
              </a:rPr>
              <a:t>基本的拓扑结构</a:t>
            </a:r>
            <a:r>
              <a:rPr lang="en-US" altLang="zh-CN" sz="1800" dirty="0">
                <a:solidFill>
                  <a:srgbClr val="000000"/>
                </a:solidFill>
              </a:rPr>
              <a:t>:</a:t>
            </a:r>
            <a:r>
              <a:rPr lang="zh-CN" altLang="en-US" sz="1800" dirty="0">
                <a:solidFill>
                  <a:srgbClr val="000000"/>
                </a:solidFill>
              </a:rPr>
              <a:t>通过细胞空间位置的不同来表示特征和分配任务，用竞争学习来实现，表示一个特征有多个范畴，如形状，大小，色彩等，组特征</a:t>
            </a:r>
            <a:r>
              <a:rPr lang="zh-CN" altLang="en-US" sz="1800" dirty="0" smtClean="0">
                <a:solidFill>
                  <a:srgbClr val="000000"/>
                </a:solidFill>
              </a:rPr>
              <a:t>用一组</a:t>
            </a:r>
            <a:r>
              <a:rPr lang="zh-CN" altLang="en-US" sz="1800" dirty="0">
                <a:solidFill>
                  <a:srgbClr val="000000"/>
                </a:solidFill>
              </a:rPr>
              <a:t>细胞来表示</a:t>
            </a:r>
            <a:r>
              <a:rPr lang="zh-CN" altLang="en-US" sz="1800" dirty="0" smtClean="0">
                <a:solidFill>
                  <a:srgbClr val="000000"/>
                </a:solidFill>
              </a:rPr>
              <a:t>，获胜的</a:t>
            </a:r>
            <a:r>
              <a:rPr lang="zh-CN" altLang="en-US" sz="1800" dirty="0">
                <a:solidFill>
                  <a:srgbClr val="000000"/>
                </a:solidFill>
              </a:rPr>
              <a:t>神经元</a:t>
            </a:r>
            <a:r>
              <a:rPr lang="zh-CN" altLang="en-US" sz="1800" dirty="0" smtClean="0">
                <a:solidFill>
                  <a:srgbClr val="000000"/>
                </a:solidFill>
              </a:rPr>
              <a:t>把</a:t>
            </a:r>
            <a:r>
              <a:rPr lang="zh-CN" altLang="en-US" sz="1800" dirty="0">
                <a:solidFill>
                  <a:srgbClr val="000000"/>
                </a:solidFill>
              </a:rPr>
              <a:t>周围的神经单元训练成与之相似的，范围大小是由网络设计者决定，随着训练增加，范围逐渐减少。在应用中可增加遗忘机制，权值随时间逐渐变小，从而防止权值无限放大</a:t>
            </a:r>
            <a:endParaRPr lang="en-US" altLang="zh-CN" sz="1800" dirty="0" smtClean="0">
              <a:solidFill>
                <a:srgbClr val="000000"/>
              </a:solidFill>
            </a:endParaRPr>
          </a:p>
          <a:p>
            <a:r>
              <a:rPr lang="en-US" altLang="zh-CN" sz="1800" dirty="0">
                <a:solidFill>
                  <a:srgbClr val="000000"/>
                </a:solidFill>
              </a:rPr>
              <a:t>SOM</a:t>
            </a:r>
            <a:r>
              <a:rPr lang="zh-CN" altLang="en-US" sz="1800" dirty="0">
                <a:solidFill>
                  <a:srgbClr val="000000"/>
                </a:solidFill>
              </a:rPr>
              <a:t>的基本思想是基于赢者通吃法则</a:t>
            </a:r>
            <a:r>
              <a:rPr lang="en-US" altLang="zh-CN" sz="1800" dirty="0">
                <a:solidFill>
                  <a:srgbClr val="000000"/>
                </a:solidFill>
              </a:rPr>
              <a:t>(</a:t>
            </a:r>
            <a:r>
              <a:rPr lang="zh-CN" altLang="en-US" sz="1800" dirty="0">
                <a:solidFill>
                  <a:srgbClr val="000000"/>
                </a:solidFill>
              </a:rPr>
              <a:t>也称为竞争学习</a:t>
            </a:r>
            <a:r>
              <a:rPr lang="en-US" altLang="zh-CN" sz="1800" dirty="0">
                <a:solidFill>
                  <a:srgbClr val="000000"/>
                </a:solidFill>
              </a:rPr>
              <a:t>)</a:t>
            </a:r>
            <a:r>
              <a:rPr lang="zh-CN" altLang="en-US" sz="1800" dirty="0">
                <a:solidFill>
                  <a:srgbClr val="000000"/>
                </a:solidFill>
              </a:rPr>
              <a:t>，使获胜神经元对其邻近神经元的影响是由近及远，对附近神经元产生兴奋影响逐渐变为抑制。通过自动寻找样本中的内在规律和本质属性，自组织、自适应地改变网络参数与</a:t>
            </a:r>
            <a:r>
              <a:rPr lang="zh-CN" altLang="en-US" sz="1800" dirty="0" smtClean="0">
                <a:solidFill>
                  <a:srgbClr val="000000"/>
                </a:solidFill>
              </a:rPr>
              <a:t>结构</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在</a:t>
            </a:r>
            <a:r>
              <a:rPr lang="en-US" altLang="zh-CN" sz="1800" dirty="0">
                <a:solidFill>
                  <a:srgbClr val="000000"/>
                </a:solidFill>
              </a:rPr>
              <a:t>SOM</a:t>
            </a:r>
            <a:r>
              <a:rPr lang="zh-CN" altLang="en-US" sz="1800" dirty="0">
                <a:solidFill>
                  <a:srgbClr val="000000"/>
                </a:solidFill>
              </a:rPr>
              <a:t>中，不仅获胜神经元要训练调整权值，它周围的神经元也要不同程度调整权向量，常见的调整方式</a:t>
            </a:r>
            <a:r>
              <a:rPr lang="zh-CN" altLang="en-US" sz="1800" dirty="0" smtClean="0">
                <a:solidFill>
                  <a:srgbClr val="000000"/>
                </a:solidFill>
              </a:rPr>
              <a:t>有墨西哥草帽函数、大礼帽函数和厨师帽函数，分别如下图所示：</a:t>
            </a:r>
            <a:endParaRPr lang="zh-CN" altLang="zh-CN" sz="1800" dirty="0">
              <a:solidFill>
                <a:srgbClr val="000000"/>
              </a:solidFill>
            </a:endParaRPr>
          </a:p>
        </p:txBody>
      </p:sp>
      <p:pic>
        <p:nvPicPr>
          <p:cNvPr id="10" name="Picture 342"/>
          <p:cNvPicPr/>
          <p:nvPr/>
        </p:nvPicPr>
        <p:blipFill>
          <a:blip r:embed="rId1"/>
          <a:stretch>
            <a:fillRect/>
          </a:stretch>
        </p:blipFill>
        <p:spPr>
          <a:xfrm>
            <a:off x="1257575" y="2576830"/>
            <a:ext cx="1600200" cy="709930"/>
          </a:xfrm>
          <a:prstGeom prst="rect">
            <a:avLst/>
          </a:prstGeom>
        </p:spPr>
      </p:pic>
      <p:pic>
        <p:nvPicPr>
          <p:cNvPr id="13" name="Picture 367"/>
          <p:cNvPicPr/>
          <p:nvPr/>
        </p:nvPicPr>
        <p:blipFill>
          <a:blip r:embed="rId2"/>
          <a:stretch>
            <a:fillRect/>
          </a:stretch>
        </p:blipFill>
        <p:spPr>
          <a:xfrm>
            <a:off x="3819180" y="2571750"/>
            <a:ext cx="1108075" cy="715010"/>
          </a:xfrm>
          <a:prstGeom prst="rect">
            <a:avLst/>
          </a:prstGeom>
        </p:spPr>
      </p:pic>
      <p:pic>
        <p:nvPicPr>
          <p:cNvPr id="14" name="Picture 368"/>
          <p:cNvPicPr/>
          <p:nvPr/>
        </p:nvPicPr>
        <p:blipFill>
          <a:blip r:embed="rId3"/>
          <a:stretch>
            <a:fillRect/>
          </a:stretch>
        </p:blipFill>
        <p:spPr>
          <a:xfrm>
            <a:off x="6101771" y="2537142"/>
            <a:ext cx="1393190" cy="779145"/>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5344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err="1">
                    <a:solidFill>
                      <a:srgbClr val="000000"/>
                    </a:solidFill>
                  </a:rPr>
                  <a:t>Kohonen</a:t>
                </a:r>
                <a:r>
                  <a:rPr lang="zh-CN" altLang="en-US" sz="1800" dirty="0">
                    <a:solidFill>
                      <a:srgbClr val="000000"/>
                    </a:solidFill>
                  </a:rPr>
                  <a:t>神经网络的具体执行过程如下：</a:t>
                </a:r>
                <a:endParaRPr lang="en-US" altLang="zh-CN" sz="1800" dirty="0">
                  <a:solidFill>
                    <a:srgbClr val="000000"/>
                  </a:solidFill>
                </a:endParaRPr>
              </a:p>
              <a:p>
                <a:pPr lvl="1"/>
                <a:r>
                  <a:rPr lang="zh-CN" altLang="zh-CN" sz="1400" dirty="0">
                    <a:solidFill>
                      <a:srgbClr val="000000"/>
                    </a:solidFill>
                  </a:rPr>
                  <a:t>网络初始化。对输入层到输出层所有神经元的连接权值</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𝜔</m:t>
                        </m:r>
                      </m:e>
                      <m:sub>
                        <m:r>
                          <a:rPr lang="en-US" altLang="zh-CN" sz="1400">
                            <a:solidFill>
                              <a:srgbClr val="000000"/>
                            </a:solidFill>
                            <a:latin typeface="Cambria Math" panose="02040503050406030204" pitchFamily="18" charset="0"/>
                          </a:rPr>
                          <m:t>𝑖𝑗</m:t>
                        </m:r>
                      </m:sub>
                    </m:sSub>
                  </m:oMath>
                </a14:m>
                <a:r>
                  <a:rPr lang="zh-CN" altLang="zh-CN" sz="1400" dirty="0">
                    <a:solidFill>
                      <a:srgbClr val="000000"/>
                    </a:solidFill>
                  </a:rPr>
                  <a:t>赋予随机的小数作为初始值。</a:t>
                </a:r>
              </a:p>
              <a:p>
                <a:pPr lvl="1"/>
                <a:r>
                  <a:rPr lang="zh-CN" altLang="zh-CN" sz="1400" dirty="0" smtClean="0">
                    <a:solidFill>
                      <a:srgbClr val="000000"/>
                    </a:solidFill>
                  </a:rPr>
                  <a:t>计算</a:t>
                </a:r>
                <a:r>
                  <a:rPr lang="zh-CN" altLang="zh-CN" sz="1400" dirty="0">
                    <a:solidFill>
                      <a:srgbClr val="000000"/>
                    </a:solidFill>
                  </a:rPr>
                  <a:t>连接向量。对网络的输入样本</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𝑋</m:t>
                        </m:r>
                      </m:e>
                      <m:sub>
                        <m:r>
                          <a:rPr lang="en-US" altLang="zh-CN" sz="1400">
                            <a:solidFill>
                              <a:srgbClr val="000000"/>
                            </a:solidFill>
                            <a:latin typeface="Cambria Math" panose="02040503050406030204" pitchFamily="18" charset="0"/>
                          </a:rPr>
                          <m:t>𝑘</m:t>
                        </m:r>
                      </m:sub>
                    </m:sSub>
                    <m:r>
                      <a:rPr lang="en-US" altLang="zh-CN" sz="1400">
                        <a:solidFill>
                          <a:srgbClr val="000000"/>
                        </a:solidFill>
                        <a:latin typeface="Cambria Math" panose="02040503050406030204" pitchFamily="18" charset="0"/>
                      </a:rPr>
                      <m:t>=</m:t>
                    </m:r>
                    <m:d>
                      <m:dPr>
                        <m:ctrlPr>
                          <a:rPr lang="zh-CN" altLang="zh-CN" sz="1400" i="1">
                            <a:solidFill>
                              <a:srgbClr val="000000"/>
                            </a:solidFill>
                            <a:latin typeface="Cambria Math"/>
                          </a:rPr>
                        </m:ctrlPr>
                      </m:dPr>
                      <m:e>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𝑘</m:t>
                            </m:r>
                          </m:sup>
                        </m:sSubSup>
                        <m:r>
                          <a:rPr lang="en-US" altLang="zh-CN" sz="1400">
                            <a:solidFill>
                              <a:srgbClr val="000000"/>
                            </a:solidFill>
                            <a:latin typeface="Cambria Math" panose="02040503050406030204" pitchFamily="18" charset="0"/>
                          </a:rPr>
                          <m:t>,</m:t>
                        </m:r>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2</m:t>
                            </m:r>
                          </m:sub>
                          <m:sup>
                            <m:r>
                              <a:rPr lang="en-US" altLang="zh-CN" sz="1400">
                                <a:solidFill>
                                  <a:srgbClr val="000000"/>
                                </a:solidFill>
                                <a:latin typeface="Cambria Math" panose="02040503050406030204" pitchFamily="18" charset="0"/>
                              </a:rPr>
                              <m:t>𝑘</m:t>
                            </m:r>
                          </m:sup>
                        </m:sSubSup>
                        <m:r>
                          <a:rPr lang="en-US" altLang="zh-CN" sz="1400">
                            <a:solidFill>
                              <a:srgbClr val="000000"/>
                            </a:solidFill>
                            <a:latin typeface="Cambria Math" panose="02040503050406030204" pitchFamily="18" charset="0"/>
                          </a:rPr>
                          <m:t>,…,</m:t>
                        </m:r>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𝑛</m:t>
                            </m:r>
                          </m:sub>
                          <m:sup>
                            <m:r>
                              <a:rPr lang="en-US" altLang="zh-CN" sz="1400">
                                <a:solidFill>
                                  <a:srgbClr val="000000"/>
                                </a:solidFill>
                                <a:latin typeface="Cambria Math" panose="02040503050406030204" pitchFamily="18" charset="0"/>
                              </a:rPr>
                              <m:t>𝑘</m:t>
                            </m:r>
                          </m:sup>
                        </m:sSubSup>
                      </m:e>
                    </m:d>
                  </m:oMath>
                </a14:m>
                <a:r>
                  <a:rPr lang="zh-CN" altLang="zh-CN" sz="1400" dirty="0">
                    <a:solidFill>
                      <a:srgbClr val="000000"/>
                    </a:solidFill>
                  </a:rPr>
                  <a:t>，计算</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𝑋</m:t>
                        </m:r>
                      </m:e>
                      <m:sub>
                        <m:r>
                          <a:rPr lang="en-US" altLang="zh-CN" sz="1400">
                            <a:solidFill>
                              <a:srgbClr val="000000"/>
                            </a:solidFill>
                            <a:latin typeface="Cambria Math" panose="02040503050406030204" pitchFamily="18" charset="0"/>
                          </a:rPr>
                          <m:t>𝑘</m:t>
                        </m:r>
                      </m:sub>
                    </m:sSub>
                  </m:oMath>
                </a14:m>
                <a:r>
                  <a:rPr lang="zh-CN" altLang="zh-CN" sz="1400" dirty="0">
                    <a:solidFill>
                      <a:srgbClr val="000000"/>
                    </a:solidFill>
                  </a:rPr>
                  <a:t>与所有输出神经网络节点连接向量的距离。</a:t>
                </a: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𝑑</m:t>
                          </m:r>
                        </m:e>
                        <m:sub>
                          <m:r>
                            <a:rPr lang="en-US" altLang="zh-CN" sz="1400">
                              <a:solidFill>
                                <a:srgbClr val="000000"/>
                              </a:solidFill>
                              <a:latin typeface="Cambria Math" panose="02040503050406030204" pitchFamily="18" charset="0"/>
                            </a:rPr>
                            <m:t>𝑗</m:t>
                          </m:r>
                        </m:sub>
                      </m:sSub>
                      <m:r>
                        <a:rPr lang="en-US" altLang="zh-CN" sz="1400">
                          <a:solidFill>
                            <a:srgbClr val="000000"/>
                          </a:solidFill>
                          <a:latin typeface="Cambria Math" panose="02040503050406030204" pitchFamily="18" charset="0"/>
                        </a:rPr>
                        <m:t>=</m:t>
                      </m:r>
                      <m:nary>
                        <m:naryPr>
                          <m:chr m:val="∑"/>
                          <m:limLoc m:val="undOvr"/>
                          <m:ctrlPr>
                            <a:rPr lang="zh-CN" altLang="zh-CN" sz="1400" i="1">
                              <a:solidFill>
                                <a:srgbClr val="000000"/>
                              </a:solidFill>
                              <a:latin typeface="Cambria Math"/>
                            </a:rPr>
                          </m:ctrlPr>
                        </m:naryPr>
                        <m:sub>
                          <m:r>
                            <a:rPr lang="en-US" altLang="zh-CN" sz="1400">
                              <a:solidFill>
                                <a:srgbClr val="000000"/>
                              </a:solidFill>
                              <a:latin typeface="Cambria Math" panose="02040503050406030204" pitchFamily="18" charset="0"/>
                            </a:rPr>
                            <m:t>𝑖</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𝑛</m:t>
                          </m:r>
                        </m:sup>
                        <m:e>
                          <m:sSup>
                            <m:sSupPr>
                              <m:ctrlPr>
                                <a:rPr lang="zh-CN" altLang="zh-CN" sz="1400" i="1">
                                  <a:solidFill>
                                    <a:srgbClr val="000000"/>
                                  </a:solidFill>
                                  <a:latin typeface="Cambria Math"/>
                                </a:rPr>
                              </m:ctrlPr>
                            </m:sSupPr>
                            <m:e>
                              <m:d>
                                <m:dPr>
                                  <m:ctrlPr>
                                    <a:rPr lang="zh-CN" altLang="zh-CN" sz="1400" i="1">
                                      <a:solidFill>
                                        <a:srgbClr val="000000"/>
                                      </a:solidFill>
                                      <a:latin typeface="Cambria Math"/>
                                    </a:rPr>
                                  </m:ctrlPr>
                                </m:dPr>
                                <m:e>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up>
                                      <m:r>
                                        <a:rPr lang="en-US" altLang="zh-CN" sz="1400">
                                          <a:solidFill>
                                            <a:srgbClr val="000000"/>
                                          </a:solidFill>
                                          <a:latin typeface="Cambria Math" panose="02040503050406030204" pitchFamily="18" charset="0"/>
                                        </a:rPr>
                                        <m:t>𝑘</m:t>
                                      </m:r>
                                    </m:sup>
                                  </m:sSubSup>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m:rPr>
                                          <m:sty m:val="p"/>
                                        </m:rPr>
                                        <a:rPr lang="en-US" altLang="zh-CN" sz="1400">
                                          <a:solidFill>
                                            <a:srgbClr val="000000"/>
                                          </a:solidFill>
                                          <a:latin typeface="Cambria Math" panose="02040503050406030204" pitchFamily="18" charset="0"/>
                                        </a:rPr>
                                        <m:t>ω</m:t>
                                      </m:r>
                                    </m:e>
                                    <m:sub>
                                      <m:r>
                                        <a:rPr lang="en-US" altLang="zh-CN" sz="1400">
                                          <a:solidFill>
                                            <a:srgbClr val="000000"/>
                                          </a:solidFill>
                                          <a:latin typeface="Cambria Math" panose="02040503050406030204" pitchFamily="18" charset="0"/>
                                        </a:rPr>
                                        <m:t>𝑖𝑗</m:t>
                                      </m:r>
                                    </m:sub>
                                  </m:sSub>
                                </m:e>
                              </m:d>
                            </m:e>
                            <m:sup>
                              <m:r>
                                <a:rPr lang="en-US" altLang="zh-CN" sz="1400">
                                  <a:solidFill>
                                    <a:srgbClr val="000000"/>
                                  </a:solidFill>
                                  <a:latin typeface="Cambria Math" panose="02040503050406030204" pitchFamily="18" charset="0"/>
                                </a:rPr>
                                <m:t>2</m:t>
                              </m:r>
                            </m:sup>
                          </m:sSup>
                        </m:e>
                      </m:nary>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𝑖</m:t>
                      </m:r>
                      <m:r>
                        <a:rPr lang="en-US" altLang="zh-CN" sz="1400">
                          <a:solidFill>
                            <a:srgbClr val="000000"/>
                          </a:solidFill>
                          <a:latin typeface="Cambria Math" panose="02040503050406030204" pitchFamily="18" charset="0"/>
                        </a:rPr>
                        <m:t>∈</m:t>
                      </m:r>
                      <m:d>
                        <m:dPr>
                          <m:begChr m:val="{"/>
                          <m:endChr m:val="}"/>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1,2,…,</m:t>
                          </m:r>
                          <m:r>
                            <a:rPr lang="en-US" altLang="zh-CN" sz="1400">
                              <a:solidFill>
                                <a:srgbClr val="000000"/>
                              </a:solidFill>
                              <a:latin typeface="Cambria Math" panose="02040503050406030204" pitchFamily="18" charset="0"/>
                            </a:rPr>
                            <m:t>𝑛</m:t>
                          </m:r>
                        </m:e>
                      </m:d>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m:t>
                      </m:r>
                      <m:d>
                        <m:dPr>
                          <m:begChr m:val="{"/>
                          <m:endChr m:val="}"/>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1,2,…,</m:t>
                          </m:r>
                          <m:r>
                            <a:rPr lang="en-US" altLang="zh-CN" sz="1400">
                              <a:solidFill>
                                <a:srgbClr val="000000"/>
                              </a:solidFill>
                              <a:latin typeface="Cambria Math" panose="02040503050406030204" pitchFamily="18" charset="0"/>
                            </a:rPr>
                            <m:t>𝑚</m:t>
                          </m:r>
                        </m:e>
                      </m:d>
                    </m:oMath>
                  </m:oMathPara>
                </a14:m>
                <a:endParaRPr lang="zh-CN" altLang="zh-CN" sz="1400" dirty="0">
                  <a:solidFill>
                    <a:srgbClr val="000000"/>
                  </a:solidFill>
                </a:endParaRPr>
              </a:p>
              <a:p>
                <a:pPr lvl="1"/>
                <a:r>
                  <a:rPr lang="zh-CN" altLang="zh-CN" sz="1400" dirty="0" smtClean="0">
                    <a:solidFill>
                      <a:srgbClr val="000000"/>
                    </a:solidFill>
                  </a:rPr>
                  <a:t>定义</a:t>
                </a:r>
                <a:r>
                  <a:rPr lang="zh-CN" altLang="zh-CN" sz="1400" dirty="0">
                    <a:solidFill>
                      <a:srgbClr val="000000"/>
                    </a:solidFill>
                  </a:rPr>
                  <a:t>获胜单元。根据第（</a:t>
                </a:r>
                <a:r>
                  <a:rPr lang="en-US" altLang="zh-CN" sz="1400" dirty="0">
                    <a:solidFill>
                      <a:srgbClr val="000000"/>
                    </a:solidFill>
                  </a:rPr>
                  <a:t>2</a:t>
                </a:r>
                <a:r>
                  <a:rPr lang="zh-CN" altLang="zh-CN" sz="1400" dirty="0">
                    <a:solidFill>
                      <a:srgbClr val="000000"/>
                    </a:solidFill>
                  </a:rPr>
                  <a:t>）步距离计算结果，找到与输入向量距离最小的输出节点</a:t>
                </a:r>
                <a14:m>
                  <m:oMath xmlns:m="http://schemas.openxmlformats.org/officeDocument/2006/math">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𝑗</m:t>
                        </m:r>
                      </m:e>
                      <m:sup>
                        <m:r>
                          <a:rPr lang="zh-CN" altLang="en-US" sz="1400">
                            <a:solidFill>
                              <a:srgbClr val="000000"/>
                            </a:solidFill>
                            <a:latin typeface="Cambria Math" panose="02040503050406030204" pitchFamily="18" charset="0"/>
                          </a:rPr>
                          <m:t>∗</m:t>
                        </m:r>
                      </m:sup>
                    </m:sSup>
                  </m:oMath>
                </a14:m>
                <a:r>
                  <a:rPr lang="zh-CN" altLang="zh-CN" sz="1400" dirty="0">
                    <a:solidFill>
                      <a:srgbClr val="000000"/>
                    </a:solidFill>
                  </a:rPr>
                  <a:t>，即</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𝑑</m:t>
                        </m:r>
                      </m:e>
                      <m:sub>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𝑗</m:t>
                            </m:r>
                          </m:e>
                          <m:sup>
                            <m:r>
                              <a:rPr lang="zh-CN" altLang="en-US" sz="1400">
                                <a:solidFill>
                                  <a:srgbClr val="000000"/>
                                </a:solidFill>
                                <a:latin typeface="Cambria Math" panose="02040503050406030204" pitchFamily="18" charset="0"/>
                              </a:rPr>
                              <m:t>∗</m:t>
                            </m:r>
                          </m:sup>
                        </m:sSup>
                      </m:sub>
                    </m:sSub>
                    <m:r>
                      <a:rPr lang="en-US" altLang="zh-CN" sz="1400">
                        <a:solidFill>
                          <a:srgbClr val="000000"/>
                        </a:solidFill>
                        <a:latin typeface="Cambria Math" panose="02040503050406030204" pitchFamily="18" charset="0"/>
                      </a:rPr>
                      <m:t>=</m:t>
                    </m:r>
                    <m:func>
                      <m:funcPr>
                        <m:ctrlPr>
                          <a:rPr lang="zh-CN" altLang="zh-CN" sz="1400" i="1">
                            <a:solidFill>
                              <a:srgbClr val="000000"/>
                            </a:solidFill>
                            <a:latin typeface="Cambria Math"/>
                          </a:rPr>
                        </m:ctrlPr>
                      </m:funcPr>
                      <m:fName>
                        <m:limLow>
                          <m:limLowPr>
                            <m:ctrlPr>
                              <a:rPr lang="zh-CN" altLang="zh-CN" sz="1400" i="1">
                                <a:solidFill>
                                  <a:srgbClr val="000000"/>
                                </a:solidFill>
                                <a:latin typeface="Cambria Math"/>
                              </a:rPr>
                            </m:ctrlPr>
                          </m:limLowPr>
                          <m:e>
                            <m:r>
                              <m:rPr>
                                <m:sty m:val="p"/>
                              </m:rPr>
                              <a:rPr lang="en-US" altLang="zh-CN" sz="1400">
                                <a:solidFill>
                                  <a:srgbClr val="000000"/>
                                </a:solidFill>
                                <a:latin typeface="Cambria Math" panose="02040503050406030204" pitchFamily="18" charset="0"/>
                              </a:rPr>
                              <m:t>min</m:t>
                            </m:r>
                          </m:e>
                          <m:lim>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m:t>
                            </m:r>
                            <m:d>
                              <m:dPr>
                                <m:begChr m:val="{"/>
                                <m:endChr m:val="}"/>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1,2,…,</m:t>
                                </m:r>
                                <m:r>
                                  <a:rPr lang="en-US" altLang="zh-CN" sz="1400">
                                    <a:solidFill>
                                      <a:srgbClr val="000000"/>
                                    </a:solidFill>
                                    <a:latin typeface="Cambria Math" panose="02040503050406030204" pitchFamily="18" charset="0"/>
                                  </a:rPr>
                                  <m:t>𝑚</m:t>
                                </m:r>
                              </m:e>
                            </m:d>
                          </m:lim>
                        </m:limLow>
                      </m:fName>
                      <m:e>
                        <m:d>
                          <m:dPr>
                            <m:begChr m:val="{"/>
                            <m:endChr m:val="}"/>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𝑑</m:t>
                                </m:r>
                              </m:e>
                              <m:sub>
                                <m:r>
                                  <a:rPr lang="en-US" altLang="zh-CN" sz="1400">
                                    <a:solidFill>
                                      <a:srgbClr val="000000"/>
                                    </a:solidFill>
                                    <a:latin typeface="Cambria Math" panose="02040503050406030204" pitchFamily="18" charset="0"/>
                                  </a:rPr>
                                  <m:t>𝑗</m:t>
                                </m:r>
                              </m:sub>
                            </m:sSub>
                          </m:e>
                        </m:d>
                      </m:e>
                    </m:func>
                  </m:oMath>
                </a14:m>
                <a:endParaRPr lang="zh-CN" altLang="zh-CN" sz="1400" dirty="0">
                  <a:solidFill>
                    <a:srgbClr val="000000"/>
                  </a:solidFill>
                </a:endParaRPr>
              </a:p>
              <a:p>
                <a:pPr lvl="1"/>
                <a:r>
                  <a:rPr lang="zh-CN" altLang="zh-CN" sz="1400" dirty="0" smtClean="0">
                    <a:solidFill>
                      <a:srgbClr val="000000"/>
                    </a:solidFill>
                  </a:rPr>
                  <a:t>在</a:t>
                </a:r>
                <a:r>
                  <a:rPr lang="zh-CN" altLang="zh-CN" sz="1400" dirty="0">
                    <a:solidFill>
                      <a:srgbClr val="000000"/>
                    </a:solidFill>
                  </a:rPr>
                  <a:t>获胜单元的邻近区域，调整权重使其向输入向量靠拢。调整输出节点</a:t>
                </a:r>
                <a14:m>
                  <m:oMath xmlns:m="http://schemas.openxmlformats.org/officeDocument/2006/math">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𝑗</m:t>
                        </m:r>
                      </m:e>
                      <m:sup>
                        <m:r>
                          <a:rPr lang="zh-CN" altLang="en-US" sz="1400">
                            <a:solidFill>
                              <a:srgbClr val="000000"/>
                            </a:solidFill>
                            <a:latin typeface="Cambria Math" panose="02040503050406030204" pitchFamily="18" charset="0"/>
                          </a:rPr>
                          <m:t>∗</m:t>
                        </m:r>
                      </m:sup>
                    </m:sSup>
                  </m:oMath>
                </a14:m>
                <a:r>
                  <a:rPr lang="zh-CN" altLang="zh-CN" sz="1400" dirty="0">
                    <a:solidFill>
                      <a:srgbClr val="000000"/>
                    </a:solidFill>
                  </a:rPr>
                  <a:t>连接的权值以及邻域</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𝑁𝐸</m:t>
                        </m:r>
                      </m:e>
                      <m:sub>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𝑗</m:t>
                            </m:r>
                          </m:e>
                          <m:sup>
                            <m:r>
                              <a:rPr lang="zh-CN" altLang="en-US" sz="1400">
                                <a:solidFill>
                                  <a:srgbClr val="000000"/>
                                </a:solidFill>
                                <a:latin typeface="Cambria Math" panose="02040503050406030204" pitchFamily="18" charset="0"/>
                              </a:rPr>
                              <m:t>∗</m:t>
                            </m:r>
                          </m:sup>
                        </m:sSup>
                      </m:sub>
                    </m:sSub>
                  </m:oMath>
                </a14:m>
                <a:r>
                  <a:rPr lang="zh-CN" altLang="zh-CN" sz="1400" dirty="0">
                    <a:solidFill>
                      <a:srgbClr val="000000"/>
                    </a:solidFill>
                  </a:rPr>
                  <a:t>内输出节点的连接权值</a:t>
                </a:r>
                <a14:m>
                  <m:oMath xmlns:m="http://schemas.openxmlformats.org/officeDocument/2006/math">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𝜔</m:t>
                        </m:r>
                      </m:e>
                      <m:sub>
                        <m:r>
                          <a:rPr lang="en-US" altLang="zh-CN" sz="1400">
                            <a:solidFill>
                              <a:srgbClr val="000000"/>
                            </a:solidFill>
                            <a:latin typeface="Cambria Math" panose="02040503050406030204" pitchFamily="18" charset="0"/>
                          </a:rPr>
                          <m:t>𝑖𝑗</m:t>
                        </m:r>
                      </m:sub>
                    </m:sSub>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𝜂</m:t>
                    </m:r>
                    <m:d>
                      <m:dPr>
                        <m:ctrlPr>
                          <a:rPr lang="zh-CN" altLang="zh-CN" sz="1400" i="1">
                            <a:solidFill>
                              <a:srgbClr val="000000"/>
                            </a:solidFill>
                            <a:latin typeface="Cambria Math"/>
                          </a:rPr>
                        </m:ctrlPr>
                      </m:dPr>
                      <m:e>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up>
                            <m:r>
                              <a:rPr lang="en-US" altLang="zh-CN" sz="1400">
                                <a:solidFill>
                                  <a:srgbClr val="000000"/>
                                </a:solidFill>
                                <a:latin typeface="Cambria Math" panose="02040503050406030204" pitchFamily="18" charset="0"/>
                              </a:rPr>
                              <m:t>𝑘</m:t>
                            </m:r>
                          </m:sup>
                        </m:sSubSup>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m:rPr>
                                <m:sty m:val="p"/>
                              </m:rPr>
                              <a:rPr lang="en-US" altLang="zh-CN" sz="1400">
                                <a:solidFill>
                                  <a:srgbClr val="000000"/>
                                </a:solidFill>
                                <a:latin typeface="Cambria Math" panose="02040503050406030204" pitchFamily="18" charset="0"/>
                              </a:rPr>
                              <m:t>ω</m:t>
                            </m:r>
                          </m:e>
                          <m:sub>
                            <m:r>
                              <a:rPr lang="en-US" altLang="zh-CN" sz="1400">
                                <a:solidFill>
                                  <a:srgbClr val="000000"/>
                                </a:solidFill>
                                <a:latin typeface="Cambria Math" panose="02040503050406030204" pitchFamily="18" charset="0"/>
                              </a:rPr>
                              <m:t>𝑖𝑗</m:t>
                            </m:r>
                          </m:sub>
                        </m:sSub>
                      </m:e>
                    </m:d>
                    <m:r>
                      <a:rPr lang="zh-CN"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𝑁𝐸</m:t>
                        </m:r>
                      </m:e>
                      <m:sub>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𝑗</m:t>
                            </m:r>
                          </m:e>
                          <m:sup>
                            <m:r>
                              <a:rPr lang="zh-CN" altLang="en-US" sz="1400">
                                <a:solidFill>
                                  <a:srgbClr val="000000"/>
                                </a:solidFill>
                                <a:latin typeface="Cambria Math" panose="02040503050406030204" pitchFamily="18" charset="0"/>
                              </a:rPr>
                              <m:t>∗</m:t>
                            </m:r>
                          </m:sup>
                        </m:sSup>
                      </m:sub>
                    </m:sSub>
                  </m:oMath>
                </a14:m>
                <a:r>
                  <a:rPr lang="zh-CN" altLang="zh-CN" sz="1400" dirty="0">
                    <a:solidFill>
                      <a:srgbClr val="000000"/>
                    </a:solidFill>
                  </a:rPr>
                  <a:t>，其中</a:t>
                </a:r>
                <a14:m>
                  <m:oMath xmlns:m="http://schemas.openxmlformats.org/officeDocument/2006/math">
                    <m:r>
                      <a:rPr lang="en-US" altLang="zh-CN" sz="1400">
                        <a:solidFill>
                          <a:srgbClr val="000000"/>
                        </a:solidFill>
                        <a:latin typeface="Cambria Math" panose="02040503050406030204" pitchFamily="18" charset="0"/>
                      </a:rPr>
                      <m:t>𝜂</m:t>
                    </m:r>
                  </m:oMath>
                </a14:m>
                <a:r>
                  <a:rPr lang="zh-CN" altLang="zh-CN" sz="1400" dirty="0">
                    <a:solidFill>
                      <a:srgbClr val="000000"/>
                    </a:solidFill>
                  </a:rPr>
                  <a:t>是学习因子，随着学习的进行，利用</a:t>
                </a:r>
                <a14:m>
                  <m:oMath xmlns:m="http://schemas.openxmlformats.org/officeDocument/2006/math">
                    <m:r>
                      <a:rPr lang="en-US" altLang="zh-CN" sz="1400">
                        <a:solidFill>
                          <a:srgbClr val="000000"/>
                        </a:solidFill>
                        <a:latin typeface="Cambria Math" panose="02040503050406030204" pitchFamily="18" charset="0"/>
                      </a:rPr>
                      <m:t>𝜂</m:t>
                    </m:r>
                  </m:oMath>
                </a14:m>
                <a:r>
                  <a:rPr lang="zh-CN" altLang="zh-CN" sz="1400" dirty="0">
                    <a:solidFill>
                      <a:srgbClr val="000000"/>
                    </a:solidFill>
                  </a:rPr>
                  <a:t>逐渐减少权值调整的幅度。</a:t>
                </a:r>
              </a:p>
              <a:p>
                <a:pPr lvl="1"/>
                <a:r>
                  <a:rPr lang="zh-CN" altLang="zh-CN" sz="1400" dirty="0" smtClean="0">
                    <a:solidFill>
                      <a:srgbClr val="000000"/>
                    </a:solidFill>
                  </a:rPr>
                  <a:t>提供</a:t>
                </a:r>
                <a:r>
                  <a:rPr lang="zh-CN" altLang="zh-CN" sz="1400" dirty="0">
                    <a:solidFill>
                      <a:srgbClr val="000000"/>
                    </a:solidFill>
                  </a:rPr>
                  <a:t>新样本进行训练，收缩邻域半径，减小学习率。重复上述步骤，直到小于阈值，输出聚类结果</a:t>
                </a:r>
                <a:r>
                  <a:rPr lang="zh-CN" altLang="zh-CN" sz="1400" dirty="0" smtClean="0">
                    <a:solidFill>
                      <a:srgbClr val="000000"/>
                    </a:solidFill>
                  </a:rPr>
                  <a:t>。</a:t>
                </a:r>
                <a:endParaRPr lang="zh-CN" altLang="zh-CN" sz="14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534429"/>
              </a:xfrm>
              <a:prstGeom prst="rect">
                <a:avLst/>
              </a:prstGeom>
              <a:blipFill rotWithShape="1">
                <a:blip r:embed="rId1"/>
                <a:stretch>
                  <a:fillRect l="-530" t="-1379" r="-227" b="-5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5344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err="1">
                    <a:solidFill>
                      <a:srgbClr val="000000"/>
                    </a:solidFill>
                  </a:rPr>
                  <a:t>Kohonen</a:t>
                </a:r>
                <a:r>
                  <a:rPr lang="zh-CN" altLang="en-US" sz="1800" dirty="0">
                    <a:solidFill>
                      <a:srgbClr val="000000"/>
                    </a:solidFill>
                  </a:rPr>
                  <a:t>神经网络的具体执行过程如下：</a:t>
                </a:r>
                <a:endParaRPr lang="en-US" altLang="zh-CN" sz="1800" dirty="0">
                  <a:solidFill>
                    <a:srgbClr val="000000"/>
                  </a:solidFill>
                </a:endParaRPr>
              </a:p>
              <a:p>
                <a:pPr lvl="1"/>
                <a:r>
                  <a:rPr lang="zh-CN" altLang="zh-CN" sz="1400" dirty="0">
                    <a:solidFill>
                      <a:srgbClr val="000000"/>
                    </a:solidFill>
                  </a:rPr>
                  <a:t>网络初始化。对输入层到输出层所有神经元的连接权值</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𝜔</m:t>
                        </m:r>
                      </m:e>
                      <m:sub>
                        <m:r>
                          <a:rPr lang="en-US" altLang="zh-CN" sz="1400">
                            <a:solidFill>
                              <a:srgbClr val="000000"/>
                            </a:solidFill>
                            <a:latin typeface="Cambria Math" panose="02040503050406030204" pitchFamily="18" charset="0"/>
                          </a:rPr>
                          <m:t>𝑖𝑗</m:t>
                        </m:r>
                      </m:sub>
                    </m:sSub>
                  </m:oMath>
                </a14:m>
                <a:r>
                  <a:rPr lang="zh-CN" altLang="zh-CN" sz="1400" dirty="0">
                    <a:solidFill>
                      <a:srgbClr val="000000"/>
                    </a:solidFill>
                  </a:rPr>
                  <a:t>赋予随机的小数作为初始值。</a:t>
                </a:r>
              </a:p>
              <a:p>
                <a:pPr lvl="1"/>
                <a:r>
                  <a:rPr lang="zh-CN" altLang="zh-CN" sz="1400" dirty="0" smtClean="0">
                    <a:solidFill>
                      <a:srgbClr val="000000"/>
                    </a:solidFill>
                  </a:rPr>
                  <a:t>计算</a:t>
                </a:r>
                <a:r>
                  <a:rPr lang="zh-CN" altLang="zh-CN" sz="1400" dirty="0">
                    <a:solidFill>
                      <a:srgbClr val="000000"/>
                    </a:solidFill>
                  </a:rPr>
                  <a:t>连接向量。对网络的输入样本</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𝑋</m:t>
                        </m:r>
                      </m:e>
                      <m:sub>
                        <m:r>
                          <a:rPr lang="en-US" altLang="zh-CN" sz="1400">
                            <a:solidFill>
                              <a:srgbClr val="000000"/>
                            </a:solidFill>
                            <a:latin typeface="Cambria Math" panose="02040503050406030204" pitchFamily="18" charset="0"/>
                          </a:rPr>
                          <m:t>𝑘</m:t>
                        </m:r>
                      </m:sub>
                    </m:sSub>
                    <m:r>
                      <a:rPr lang="en-US" altLang="zh-CN" sz="1400">
                        <a:solidFill>
                          <a:srgbClr val="000000"/>
                        </a:solidFill>
                        <a:latin typeface="Cambria Math" panose="02040503050406030204" pitchFamily="18" charset="0"/>
                      </a:rPr>
                      <m:t>=</m:t>
                    </m:r>
                    <m:d>
                      <m:dPr>
                        <m:ctrlPr>
                          <a:rPr lang="zh-CN" altLang="zh-CN" sz="1400" i="1">
                            <a:solidFill>
                              <a:srgbClr val="000000"/>
                            </a:solidFill>
                            <a:latin typeface="Cambria Math"/>
                          </a:rPr>
                        </m:ctrlPr>
                      </m:dPr>
                      <m:e>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𝑘</m:t>
                            </m:r>
                          </m:sup>
                        </m:sSubSup>
                        <m:r>
                          <a:rPr lang="en-US" altLang="zh-CN" sz="1400">
                            <a:solidFill>
                              <a:srgbClr val="000000"/>
                            </a:solidFill>
                            <a:latin typeface="Cambria Math" panose="02040503050406030204" pitchFamily="18" charset="0"/>
                          </a:rPr>
                          <m:t>,</m:t>
                        </m:r>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2</m:t>
                            </m:r>
                          </m:sub>
                          <m:sup>
                            <m:r>
                              <a:rPr lang="en-US" altLang="zh-CN" sz="1400">
                                <a:solidFill>
                                  <a:srgbClr val="000000"/>
                                </a:solidFill>
                                <a:latin typeface="Cambria Math" panose="02040503050406030204" pitchFamily="18" charset="0"/>
                              </a:rPr>
                              <m:t>𝑘</m:t>
                            </m:r>
                          </m:sup>
                        </m:sSubSup>
                        <m:r>
                          <a:rPr lang="en-US" altLang="zh-CN" sz="1400">
                            <a:solidFill>
                              <a:srgbClr val="000000"/>
                            </a:solidFill>
                            <a:latin typeface="Cambria Math" panose="02040503050406030204" pitchFamily="18" charset="0"/>
                          </a:rPr>
                          <m:t>,…,</m:t>
                        </m:r>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𝑛</m:t>
                            </m:r>
                          </m:sub>
                          <m:sup>
                            <m:r>
                              <a:rPr lang="en-US" altLang="zh-CN" sz="1400">
                                <a:solidFill>
                                  <a:srgbClr val="000000"/>
                                </a:solidFill>
                                <a:latin typeface="Cambria Math" panose="02040503050406030204" pitchFamily="18" charset="0"/>
                              </a:rPr>
                              <m:t>𝑘</m:t>
                            </m:r>
                          </m:sup>
                        </m:sSubSup>
                      </m:e>
                    </m:d>
                  </m:oMath>
                </a14:m>
                <a:r>
                  <a:rPr lang="zh-CN" altLang="zh-CN" sz="1400" dirty="0">
                    <a:solidFill>
                      <a:srgbClr val="000000"/>
                    </a:solidFill>
                  </a:rPr>
                  <a:t>，计算</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𝑋</m:t>
                        </m:r>
                      </m:e>
                      <m:sub>
                        <m:r>
                          <a:rPr lang="en-US" altLang="zh-CN" sz="1400">
                            <a:solidFill>
                              <a:srgbClr val="000000"/>
                            </a:solidFill>
                            <a:latin typeface="Cambria Math" panose="02040503050406030204" pitchFamily="18" charset="0"/>
                          </a:rPr>
                          <m:t>𝑘</m:t>
                        </m:r>
                      </m:sub>
                    </m:sSub>
                  </m:oMath>
                </a14:m>
                <a:r>
                  <a:rPr lang="zh-CN" altLang="zh-CN" sz="1400" dirty="0">
                    <a:solidFill>
                      <a:srgbClr val="000000"/>
                    </a:solidFill>
                  </a:rPr>
                  <a:t>与所有输出神经网络节点连接向量的距离。</a:t>
                </a: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𝑑</m:t>
                          </m:r>
                        </m:e>
                        <m:sub>
                          <m:r>
                            <a:rPr lang="en-US" altLang="zh-CN" sz="1400">
                              <a:solidFill>
                                <a:srgbClr val="000000"/>
                              </a:solidFill>
                              <a:latin typeface="Cambria Math" panose="02040503050406030204" pitchFamily="18" charset="0"/>
                            </a:rPr>
                            <m:t>𝑗</m:t>
                          </m:r>
                        </m:sub>
                      </m:sSub>
                      <m:r>
                        <a:rPr lang="en-US" altLang="zh-CN" sz="1400">
                          <a:solidFill>
                            <a:srgbClr val="000000"/>
                          </a:solidFill>
                          <a:latin typeface="Cambria Math" panose="02040503050406030204" pitchFamily="18" charset="0"/>
                        </a:rPr>
                        <m:t>=</m:t>
                      </m:r>
                      <m:nary>
                        <m:naryPr>
                          <m:chr m:val="∑"/>
                          <m:limLoc m:val="undOvr"/>
                          <m:ctrlPr>
                            <a:rPr lang="zh-CN" altLang="zh-CN" sz="1400" i="1">
                              <a:solidFill>
                                <a:srgbClr val="000000"/>
                              </a:solidFill>
                              <a:latin typeface="Cambria Math"/>
                            </a:rPr>
                          </m:ctrlPr>
                        </m:naryPr>
                        <m:sub>
                          <m:r>
                            <a:rPr lang="en-US" altLang="zh-CN" sz="1400">
                              <a:solidFill>
                                <a:srgbClr val="000000"/>
                              </a:solidFill>
                              <a:latin typeface="Cambria Math" panose="02040503050406030204" pitchFamily="18" charset="0"/>
                            </a:rPr>
                            <m:t>𝑖</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𝑛</m:t>
                          </m:r>
                        </m:sup>
                        <m:e>
                          <m:sSup>
                            <m:sSupPr>
                              <m:ctrlPr>
                                <a:rPr lang="zh-CN" altLang="zh-CN" sz="1400" i="1">
                                  <a:solidFill>
                                    <a:srgbClr val="000000"/>
                                  </a:solidFill>
                                  <a:latin typeface="Cambria Math"/>
                                </a:rPr>
                              </m:ctrlPr>
                            </m:sSupPr>
                            <m:e>
                              <m:d>
                                <m:dPr>
                                  <m:ctrlPr>
                                    <a:rPr lang="zh-CN" altLang="zh-CN" sz="1400" i="1">
                                      <a:solidFill>
                                        <a:srgbClr val="000000"/>
                                      </a:solidFill>
                                      <a:latin typeface="Cambria Math"/>
                                    </a:rPr>
                                  </m:ctrlPr>
                                </m:dPr>
                                <m:e>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up>
                                      <m:r>
                                        <a:rPr lang="en-US" altLang="zh-CN" sz="1400">
                                          <a:solidFill>
                                            <a:srgbClr val="000000"/>
                                          </a:solidFill>
                                          <a:latin typeface="Cambria Math" panose="02040503050406030204" pitchFamily="18" charset="0"/>
                                        </a:rPr>
                                        <m:t>𝑘</m:t>
                                      </m:r>
                                    </m:sup>
                                  </m:sSubSup>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m:rPr>
                                          <m:sty m:val="p"/>
                                        </m:rPr>
                                        <a:rPr lang="en-US" altLang="zh-CN" sz="1400">
                                          <a:solidFill>
                                            <a:srgbClr val="000000"/>
                                          </a:solidFill>
                                          <a:latin typeface="Cambria Math" panose="02040503050406030204" pitchFamily="18" charset="0"/>
                                        </a:rPr>
                                        <m:t>ω</m:t>
                                      </m:r>
                                    </m:e>
                                    <m:sub>
                                      <m:r>
                                        <a:rPr lang="en-US" altLang="zh-CN" sz="1400">
                                          <a:solidFill>
                                            <a:srgbClr val="000000"/>
                                          </a:solidFill>
                                          <a:latin typeface="Cambria Math" panose="02040503050406030204" pitchFamily="18" charset="0"/>
                                        </a:rPr>
                                        <m:t>𝑖𝑗</m:t>
                                      </m:r>
                                    </m:sub>
                                  </m:sSub>
                                </m:e>
                              </m:d>
                            </m:e>
                            <m:sup>
                              <m:r>
                                <a:rPr lang="en-US" altLang="zh-CN" sz="1400">
                                  <a:solidFill>
                                    <a:srgbClr val="000000"/>
                                  </a:solidFill>
                                  <a:latin typeface="Cambria Math" panose="02040503050406030204" pitchFamily="18" charset="0"/>
                                </a:rPr>
                                <m:t>2</m:t>
                              </m:r>
                            </m:sup>
                          </m:sSup>
                        </m:e>
                      </m:nary>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𝑖</m:t>
                      </m:r>
                      <m:r>
                        <a:rPr lang="en-US" altLang="zh-CN" sz="1400">
                          <a:solidFill>
                            <a:srgbClr val="000000"/>
                          </a:solidFill>
                          <a:latin typeface="Cambria Math" panose="02040503050406030204" pitchFamily="18" charset="0"/>
                        </a:rPr>
                        <m:t>∈</m:t>
                      </m:r>
                      <m:d>
                        <m:dPr>
                          <m:begChr m:val="{"/>
                          <m:endChr m:val="}"/>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1,2,…,</m:t>
                          </m:r>
                          <m:r>
                            <a:rPr lang="en-US" altLang="zh-CN" sz="1400">
                              <a:solidFill>
                                <a:srgbClr val="000000"/>
                              </a:solidFill>
                              <a:latin typeface="Cambria Math" panose="02040503050406030204" pitchFamily="18" charset="0"/>
                            </a:rPr>
                            <m:t>𝑛</m:t>
                          </m:r>
                        </m:e>
                      </m:d>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m:t>
                      </m:r>
                      <m:d>
                        <m:dPr>
                          <m:begChr m:val="{"/>
                          <m:endChr m:val="}"/>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1,2,…,</m:t>
                          </m:r>
                          <m:r>
                            <a:rPr lang="en-US" altLang="zh-CN" sz="1400">
                              <a:solidFill>
                                <a:srgbClr val="000000"/>
                              </a:solidFill>
                              <a:latin typeface="Cambria Math" panose="02040503050406030204" pitchFamily="18" charset="0"/>
                            </a:rPr>
                            <m:t>𝑚</m:t>
                          </m:r>
                        </m:e>
                      </m:d>
                    </m:oMath>
                  </m:oMathPara>
                </a14:m>
                <a:endParaRPr lang="zh-CN" altLang="zh-CN" sz="1400" dirty="0">
                  <a:solidFill>
                    <a:srgbClr val="000000"/>
                  </a:solidFill>
                </a:endParaRPr>
              </a:p>
              <a:p>
                <a:pPr lvl="1"/>
                <a:r>
                  <a:rPr lang="zh-CN" altLang="zh-CN" sz="1400" dirty="0" smtClean="0">
                    <a:solidFill>
                      <a:srgbClr val="000000"/>
                    </a:solidFill>
                  </a:rPr>
                  <a:t>定义</a:t>
                </a:r>
                <a:r>
                  <a:rPr lang="zh-CN" altLang="zh-CN" sz="1400" dirty="0">
                    <a:solidFill>
                      <a:srgbClr val="000000"/>
                    </a:solidFill>
                  </a:rPr>
                  <a:t>获胜单元。根据第（</a:t>
                </a:r>
                <a:r>
                  <a:rPr lang="en-US" altLang="zh-CN" sz="1400" dirty="0">
                    <a:solidFill>
                      <a:srgbClr val="000000"/>
                    </a:solidFill>
                  </a:rPr>
                  <a:t>2</a:t>
                </a:r>
                <a:r>
                  <a:rPr lang="zh-CN" altLang="zh-CN" sz="1400" dirty="0">
                    <a:solidFill>
                      <a:srgbClr val="000000"/>
                    </a:solidFill>
                  </a:rPr>
                  <a:t>）步距离计算结果，找到与输入向量距离最小的输出节点</a:t>
                </a:r>
                <a14:m>
                  <m:oMath xmlns:m="http://schemas.openxmlformats.org/officeDocument/2006/math">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𝑗</m:t>
                        </m:r>
                      </m:e>
                      <m:sup>
                        <m:r>
                          <a:rPr lang="zh-CN" altLang="en-US" sz="1400">
                            <a:solidFill>
                              <a:srgbClr val="000000"/>
                            </a:solidFill>
                            <a:latin typeface="Cambria Math" panose="02040503050406030204" pitchFamily="18" charset="0"/>
                          </a:rPr>
                          <m:t>∗</m:t>
                        </m:r>
                      </m:sup>
                    </m:sSup>
                  </m:oMath>
                </a14:m>
                <a:r>
                  <a:rPr lang="zh-CN" altLang="zh-CN" sz="1400" dirty="0">
                    <a:solidFill>
                      <a:srgbClr val="000000"/>
                    </a:solidFill>
                  </a:rPr>
                  <a:t>，即</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𝑑</m:t>
                        </m:r>
                      </m:e>
                      <m:sub>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𝑗</m:t>
                            </m:r>
                          </m:e>
                          <m:sup>
                            <m:r>
                              <a:rPr lang="zh-CN" altLang="en-US" sz="1400">
                                <a:solidFill>
                                  <a:srgbClr val="000000"/>
                                </a:solidFill>
                                <a:latin typeface="Cambria Math" panose="02040503050406030204" pitchFamily="18" charset="0"/>
                              </a:rPr>
                              <m:t>∗</m:t>
                            </m:r>
                          </m:sup>
                        </m:sSup>
                      </m:sub>
                    </m:sSub>
                    <m:r>
                      <a:rPr lang="en-US" altLang="zh-CN" sz="1400">
                        <a:solidFill>
                          <a:srgbClr val="000000"/>
                        </a:solidFill>
                        <a:latin typeface="Cambria Math" panose="02040503050406030204" pitchFamily="18" charset="0"/>
                      </a:rPr>
                      <m:t>=</m:t>
                    </m:r>
                    <m:func>
                      <m:funcPr>
                        <m:ctrlPr>
                          <a:rPr lang="zh-CN" altLang="zh-CN" sz="1400" i="1">
                            <a:solidFill>
                              <a:srgbClr val="000000"/>
                            </a:solidFill>
                            <a:latin typeface="Cambria Math"/>
                          </a:rPr>
                        </m:ctrlPr>
                      </m:funcPr>
                      <m:fName>
                        <m:limLow>
                          <m:limLowPr>
                            <m:ctrlPr>
                              <a:rPr lang="zh-CN" altLang="zh-CN" sz="1400" i="1">
                                <a:solidFill>
                                  <a:srgbClr val="000000"/>
                                </a:solidFill>
                                <a:latin typeface="Cambria Math"/>
                              </a:rPr>
                            </m:ctrlPr>
                          </m:limLowPr>
                          <m:e>
                            <m:r>
                              <m:rPr>
                                <m:sty m:val="p"/>
                              </m:rPr>
                              <a:rPr lang="en-US" altLang="zh-CN" sz="1400">
                                <a:solidFill>
                                  <a:srgbClr val="000000"/>
                                </a:solidFill>
                                <a:latin typeface="Cambria Math" panose="02040503050406030204" pitchFamily="18" charset="0"/>
                              </a:rPr>
                              <m:t>min</m:t>
                            </m:r>
                          </m:e>
                          <m:lim>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m:t>
                            </m:r>
                            <m:d>
                              <m:dPr>
                                <m:begChr m:val="{"/>
                                <m:endChr m:val="}"/>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1,2,…,</m:t>
                                </m:r>
                                <m:r>
                                  <a:rPr lang="en-US" altLang="zh-CN" sz="1400">
                                    <a:solidFill>
                                      <a:srgbClr val="000000"/>
                                    </a:solidFill>
                                    <a:latin typeface="Cambria Math" panose="02040503050406030204" pitchFamily="18" charset="0"/>
                                  </a:rPr>
                                  <m:t>𝑚</m:t>
                                </m:r>
                              </m:e>
                            </m:d>
                          </m:lim>
                        </m:limLow>
                      </m:fName>
                      <m:e>
                        <m:d>
                          <m:dPr>
                            <m:begChr m:val="{"/>
                            <m:endChr m:val="}"/>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𝑑</m:t>
                                </m:r>
                              </m:e>
                              <m:sub>
                                <m:r>
                                  <a:rPr lang="en-US" altLang="zh-CN" sz="1400">
                                    <a:solidFill>
                                      <a:srgbClr val="000000"/>
                                    </a:solidFill>
                                    <a:latin typeface="Cambria Math" panose="02040503050406030204" pitchFamily="18" charset="0"/>
                                  </a:rPr>
                                  <m:t>𝑗</m:t>
                                </m:r>
                              </m:sub>
                            </m:sSub>
                          </m:e>
                        </m:d>
                      </m:e>
                    </m:func>
                  </m:oMath>
                </a14:m>
                <a:endParaRPr lang="zh-CN" altLang="zh-CN" sz="1400" dirty="0">
                  <a:solidFill>
                    <a:srgbClr val="000000"/>
                  </a:solidFill>
                </a:endParaRPr>
              </a:p>
              <a:p>
                <a:pPr lvl="1"/>
                <a:r>
                  <a:rPr lang="zh-CN" altLang="zh-CN" sz="1400" dirty="0" smtClean="0">
                    <a:solidFill>
                      <a:srgbClr val="000000"/>
                    </a:solidFill>
                  </a:rPr>
                  <a:t>在</a:t>
                </a:r>
                <a:r>
                  <a:rPr lang="zh-CN" altLang="zh-CN" sz="1400" dirty="0">
                    <a:solidFill>
                      <a:srgbClr val="000000"/>
                    </a:solidFill>
                  </a:rPr>
                  <a:t>获胜单元的邻近区域，调整权重使其向输入向量靠拢。调整输出节点</a:t>
                </a:r>
                <a14:m>
                  <m:oMath xmlns:m="http://schemas.openxmlformats.org/officeDocument/2006/math">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𝑗</m:t>
                        </m:r>
                      </m:e>
                      <m:sup>
                        <m:r>
                          <a:rPr lang="zh-CN" altLang="en-US" sz="1400">
                            <a:solidFill>
                              <a:srgbClr val="000000"/>
                            </a:solidFill>
                            <a:latin typeface="Cambria Math" panose="02040503050406030204" pitchFamily="18" charset="0"/>
                          </a:rPr>
                          <m:t>∗</m:t>
                        </m:r>
                      </m:sup>
                    </m:sSup>
                  </m:oMath>
                </a14:m>
                <a:r>
                  <a:rPr lang="zh-CN" altLang="zh-CN" sz="1400" dirty="0">
                    <a:solidFill>
                      <a:srgbClr val="000000"/>
                    </a:solidFill>
                  </a:rPr>
                  <a:t>连接的权值以及邻域</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𝑁𝐸</m:t>
                        </m:r>
                      </m:e>
                      <m:sub>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𝑗</m:t>
                            </m:r>
                          </m:e>
                          <m:sup>
                            <m:r>
                              <a:rPr lang="zh-CN" altLang="en-US" sz="1400">
                                <a:solidFill>
                                  <a:srgbClr val="000000"/>
                                </a:solidFill>
                                <a:latin typeface="Cambria Math" panose="02040503050406030204" pitchFamily="18" charset="0"/>
                              </a:rPr>
                              <m:t>∗</m:t>
                            </m:r>
                          </m:sup>
                        </m:sSup>
                      </m:sub>
                    </m:sSub>
                  </m:oMath>
                </a14:m>
                <a:r>
                  <a:rPr lang="zh-CN" altLang="zh-CN" sz="1400" dirty="0">
                    <a:solidFill>
                      <a:srgbClr val="000000"/>
                    </a:solidFill>
                  </a:rPr>
                  <a:t>内输出节点的连接权值</a:t>
                </a:r>
                <a14:m>
                  <m:oMath xmlns:m="http://schemas.openxmlformats.org/officeDocument/2006/math">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𝜔</m:t>
                        </m:r>
                      </m:e>
                      <m:sub>
                        <m:r>
                          <a:rPr lang="en-US" altLang="zh-CN" sz="1400">
                            <a:solidFill>
                              <a:srgbClr val="000000"/>
                            </a:solidFill>
                            <a:latin typeface="Cambria Math" panose="02040503050406030204" pitchFamily="18" charset="0"/>
                          </a:rPr>
                          <m:t>𝑖𝑗</m:t>
                        </m:r>
                      </m:sub>
                    </m:sSub>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𝜂</m:t>
                    </m:r>
                    <m:d>
                      <m:dPr>
                        <m:ctrlPr>
                          <a:rPr lang="zh-CN" altLang="zh-CN" sz="1400" i="1">
                            <a:solidFill>
                              <a:srgbClr val="000000"/>
                            </a:solidFill>
                            <a:latin typeface="Cambria Math"/>
                          </a:rPr>
                        </m:ctrlPr>
                      </m:dPr>
                      <m:e>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up>
                            <m:r>
                              <a:rPr lang="en-US" altLang="zh-CN" sz="1400">
                                <a:solidFill>
                                  <a:srgbClr val="000000"/>
                                </a:solidFill>
                                <a:latin typeface="Cambria Math" panose="02040503050406030204" pitchFamily="18" charset="0"/>
                              </a:rPr>
                              <m:t>𝑘</m:t>
                            </m:r>
                          </m:sup>
                        </m:sSubSup>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m:rPr>
                                <m:sty m:val="p"/>
                              </m:rPr>
                              <a:rPr lang="en-US" altLang="zh-CN" sz="1400">
                                <a:solidFill>
                                  <a:srgbClr val="000000"/>
                                </a:solidFill>
                                <a:latin typeface="Cambria Math" panose="02040503050406030204" pitchFamily="18" charset="0"/>
                              </a:rPr>
                              <m:t>ω</m:t>
                            </m:r>
                          </m:e>
                          <m:sub>
                            <m:r>
                              <a:rPr lang="en-US" altLang="zh-CN" sz="1400">
                                <a:solidFill>
                                  <a:srgbClr val="000000"/>
                                </a:solidFill>
                                <a:latin typeface="Cambria Math" panose="02040503050406030204" pitchFamily="18" charset="0"/>
                              </a:rPr>
                              <m:t>𝑖𝑗</m:t>
                            </m:r>
                          </m:sub>
                        </m:sSub>
                      </m:e>
                    </m:d>
                    <m:r>
                      <a:rPr lang="zh-CN"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𝑁𝐸</m:t>
                        </m:r>
                      </m:e>
                      <m:sub>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𝑗</m:t>
                            </m:r>
                          </m:e>
                          <m:sup>
                            <m:r>
                              <a:rPr lang="zh-CN" altLang="en-US" sz="1400">
                                <a:solidFill>
                                  <a:srgbClr val="000000"/>
                                </a:solidFill>
                                <a:latin typeface="Cambria Math" panose="02040503050406030204" pitchFamily="18" charset="0"/>
                              </a:rPr>
                              <m:t>∗</m:t>
                            </m:r>
                          </m:sup>
                        </m:sSup>
                      </m:sub>
                    </m:sSub>
                  </m:oMath>
                </a14:m>
                <a:r>
                  <a:rPr lang="zh-CN" altLang="zh-CN" sz="1400" dirty="0">
                    <a:solidFill>
                      <a:srgbClr val="000000"/>
                    </a:solidFill>
                  </a:rPr>
                  <a:t>，其中</a:t>
                </a:r>
                <a14:m>
                  <m:oMath xmlns:m="http://schemas.openxmlformats.org/officeDocument/2006/math">
                    <m:r>
                      <a:rPr lang="en-US" altLang="zh-CN" sz="1400">
                        <a:solidFill>
                          <a:srgbClr val="000000"/>
                        </a:solidFill>
                        <a:latin typeface="Cambria Math" panose="02040503050406030204" pitchFamily="18" charset="0"/>
                      </a:rPr>
                      <m:t>𝜂</m:t>
                    </m:r>
                  </m:oMath>
                </a14:m>
                <a:r>
                  <a:rPr lang="zh-CN" altLang="zh-CN" sz="1400" dirty="0">
                    <a:solidFill>
                      <a:srgbClr val="000000"/>
                    </a:solidFill>
                  </a:rPr>
                  <a:t>是学习因子，随着学习的进行，利用</a:t>
                </a:r>
                <a14:m>
                  <m:oMath xmlns:m="http://schemas.openxmlformats.org/officeDocument/2006/math">
                    <m:r>
                      <a:rPr lang="en-US" altLang="zh-CN" sz="1400">
                        <a:solidFill>
                          <a:srgbClr val="000000"/>
                        </a:solidFill>
                        <a:latin typeface="Cambria Math" panose="02040503050406030204" pitchFamily="18" charset="0"/>
                      </a:rPr>
                      <m:t>𝜂</m:t>
                    </m:r>
                  </m:oMath>
                </a14:m>
                <a:r>
                  <a:rPr lang="zh-CN" altLang="zh-CN" sz="1400" dirty="0">
                    <a:solidFill>
                      <a:srgbClr val="000000"/>
                    </a:solidFill>
                  </a:rPr>
                  <a:t>逐渐减少权值调整的幅度。</a:t>
                </a:r>
              </a:p>
              <a:p>
                <a:pPr lvl="1"/>
                <a:r>
                  <a:rPr lang="zh-CN" altLang="zh-CN" sz="1400" dirty="0" smtClean="0">
                    <a:solidFill>
                      <a:srgbClr val="000000"/>
                    </a:solidFill>
                  </a:rPr>
                  <a:t>提供</a:t>
                </a:r>
                <a:r>
                  <a:rPr lang="zh-CN" altLang="zh-CN" sz="1400" dirty="0">
                    <a:solidFill>
                      <a:srgbClr val="000000"/>
                    </a:solidFill>
                  </a:rPr>
                  <a:t>新样本进行训练，收缩邻域半径，减小学习率。重复上述步骤，直到小于阈值，输出聚类结果</a:t>
                </a:r>
                <a:r>
                  <a:rPr lang="zh-CN" altLang="zh-CN" sz="1400" dirty="0" smtClean="0">
                    <a:solidFill>
                      <a:srgbClr val="000000"/>
                    </a:solidFill>
                  </a:rPr>
                  <a:t>。</a:t>
                </a:r>
                <a:endParaRPr lang="zh-CN" altLang="zh-CN" sz="14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534429"/>
              </a:xfrm>
              <a:prstGeom prst="rect">
                <a:avLst/>
              </a:prstGeom>
              <a:blipFill rotWithShape="1">
                <a:blip r:embed="rId1"/>
                <a:stretch>
                  <a:fillRect l="-530" t="-1379" r="-227" b="-5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25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利用</a:t>
            </a:r>
            <a:r>
              <a:rPr lang="en-US" altLang="zh-CN" sz="1800" dirty="0">
                <a:solidFill>
                  <a:srgbClr val="000000"/>
                </a:solidFill>
              </a:rPr>
              <a:t>SOM</a:t>
            </a:r>
            <a:r>
              <a:rPr lang="zh-CN" altLang="en-US" sz="1800" dirty="0">
                <a:solidFill>
                  <a:srgbClr val="000000"/>
                </a:solidFill>
              </a:rPr>
              <a:t>识别地中海沿岸地区大型无脊椎动物物种分类</a:t>
            </a:r>
            <a:endParaRPr lang="en-US" altLang="zh-CN" sz="1800" dirty="0">
              <a:solidFill>
                <a:srgbClr val="000000"/>
              </a:solidFill>
            </a:endParaRPr>
          </a:p>
          <a:p>
            <a:r>
              <a:rPr lang="zh-CN" altLang="en-US" sz="1800" dirty="0">
                <a:solidFill>
                  <a:srgbClr val="000000"/>
                </a:solidFill>
              </a:rPr>
              <a:t>生物评估计划中使用的分类不足以捕捉地中海溪流的临时变化。可能导致对水质生物学指标的不准确评估和设定参考条件的困难。该案例检查水生无脊椎动物增加的分类学解决方案，数据收集于葡萄牙南部的</a:t>
            </a:r>
            <a:r>
              <a:rPr lang="en-US" altLang="zh-CN" sz="1800" dirty="0" err="1">
                <a:solidFill>
                  <a:srgbClr val="000000"/>
                </a:solidFill>
              </a:rPr>
              <a:t>Quarteira</a:t>
            </a:r>
            <a:r>
              <a:rPr lang="zh-CN" altLang="en-US" sz="1800" dirty="0">
                <a:solidFill>
                  <a:srgbClr val="000000"/>
                </a:solidFill>
              </a:rPr>
              <a:t>河流域的</a:t>
            </a:r>
            <a:r>
              <a:rPr lang="en-US" altLang="zh-CN" sz="1800" dirty="0">
                <a:solidFill>
                  <a:srgbClr val="000000"/>
                </a:solidFill>
              </a:rPr>
              <a:t>74</a:t>
            </a:r>
            <a:r>
              <a:rPr lang="zh-CN" altLang="en-US" sz="1800" dirty="0">
                <a:solidFill>
                  <a:srgbClr val="000000"/>
                </a:solidFill>
              </a:rPr>
              <a:t>个地点的无脊椎动物样本。使用</a:t>
            </a:r>
            <a:r>
              <a:rPr lang="en-US" altLang="zh-CN" sz="1800" dirty="0">
                <a:solidFill>
                  <a:srgbClr val="000000"/>
                </a:solidFill>
              </a:rPr>
              <a:t>SOM</a:t>
            </a:r>
            <a:r>
              <a:rPr lang="zh-CN" altLang="en-US" sz="1800" dirty="0">
                <a:solidFill>
                  <a:srgbClr val="000000"/>
                </a:solidFill>
              </a:rPr>
              <a:t>的分类结果有五类，驱动这种分类的变量主要是海拔高度、温度、电导率，还有底层类型、河岸边界和边缘</a:t>
            </a:r>
            <a:r>
              <a:rPr lang="zh-CN" altLang="en-US" sz="1800" dirty="0" smtClean="0">
                <a:solidFill>
                  <a:srgbClr val="000000"/>
                </a:solidFill>
              </a:rPr>
              <a:t>比例</a:t>
            </a:r>
            <a:endParaRPr lang="en-US" altLang="zh-CN" sz="1800" dirty="0" smtClean="0">
              <a:solidFill>
                <a:srgbClr val="000000"/>
              </a:solidFill>
            </a:endParaRPr>
          </a:p>
          <a:p>
            <a:r>
              <a:rPr lang="en-US" altLang="zh-CN" sz="1800" dirty="0" smtClean="0">
                <a:solidFill>
                  <a:srgbClr val="000000"/>
                </a:solidFill>
              </a:rPr>
              <a:t>SOM</a:t>
            </a:r>
            <a:r>
              <a:rPr lang="zh-CN" altLang="en-US" sz="1800" dirty="0">
                <a:solidFill>
                  <a:srgbClr val="000000"/>
                </a:solidFill>
              </a:rPr>
              <a:t>允许虚拟无脊椎动物样本</a:t>
            </a:r>
            <a:r>
              <a:rPr lang="en-US" altLang="zh-CN" sz="1800" dirty="0" smtClean="0">
                <a:solidFill>
                  <a:srgbClr val="000000"/>
                </a:solidFill>
              </a:rPr>
              <a:t>(</a:t>
            </a:r>
            <a:r>
              <a:rPr lang="zh-CN" altLang="en-US" sz="1800" dirty="0" smtClean="0">
                <a:solidFill>
                  <a:srgbClr val="000000"/>
                </a:solidFill>
              </a:rPr>
              <a:t>以及</a:t>
            </a:r>
            <a:r>
              <a:rPr lang="zh-CN" altLang="en-US" sz="1800" dirty="0">
                <a:solidFill>
                  <a:srgbClr val="000000"/>
                </a:solidFill>
              </a:rPr>
              <a:t>相应的输出神经元</a:t>
            </a:r>
            <a:r>
              <a:rPr lang="en-US" altLang="zh-CN" sz="1800" dirty="0">
                <a:solidFill>
                  <a:srgbClr val="000000"/>
                </a:solidFill>
              </a:rPr>
              <a:t>)</a:t>
            </a:r>
            <a:r>
              <a:rPr lang="zh-CN" altLang="en-US" sz="1800" dirty="0">
                <a:solidFill>
                  <a:srgbClr val="000000"/>
                </a:solidFill>
              </a:rPr>
              <a:t>以灰度梯度的形式显现每个分类群的出现。</a:t>
            </a:r>
            <a:r>
              <a:rPr lang="zh-CN" altLang="en-US" sz="1800" dirty="0" smtClean="0">
                <a:solidFill>
                  <a:srgbClr val="000000"/>
                </a:solidFill>
              </a:rPr>
              <a:t>由于</a:t>
            </a:r>
            <a:r>
              <a:rPr lang="en-US" altLang="zh-CN" sz="1800" dirty="0" smtClean="0">
                <a:solidFill>
                  <a:srgbClr val="000000"/>
                </a:solidFill>
              </a:rPr>
              <a:t>SOM</a:t>
            </a:r>
            <a:r>
              <a:rPr lang="zh-CN" altLang="en-US" sz="1800" dirty="0">
                <a:solidFill>
                  <a:srgbClr val="000000"/>
                </a:solidFill>
              </a:rPr>
              <a:t>没有提供任何有关无脊椎动物群类群协会的统计验证</a:t>
            </a:r>
            <a:r>
              <a:rPr lang="en-US" altLang="zh-CN" sz="1800" dirty="0">
                <a:solidFill>
                  <a:srgbClr val="000000"/>
                </a:solidFill>
              </a:rPr>
              <a:t>SOM</a:t>
            </a:r>
            <a:r>
              <a:rPr lang="zh-CN" altLang="en-US" sz="1800" dirty="0">
                <a:solidFill>
                  <a:srgbClr val="000000"/>
                </a:solidFill>
              </a:rPr>
              <a:t>地区</a:t>
            </a:r>
            <a:r>
              <a:rPr lang="en-US" altLang="zh-CN" sz="1800" dirty="0">
                <a:solidFill>
                  <a:srgbClr val="000000"/>
                </a:solidFill>
              </a:rPr>
              <a:t>(</a:t>
            </a:r>
            <a:r>
              <a:rPr lang="zh-CN" altLang="en-US" sz="1800" dirty="0">
                <a:solidFill>
                  <a:srgbClr val="000000"/>
                </a:solidFill>
              </a:rPr>
              <a:t>以及相应的环境条件</a:t>
            </a:r>
            <a:r>
              <a:rPr lang="en-US" altLang="zh-CN" sz="1800" dirty="0">
                <a:solidFill>
                  <a:srgbClr val="000000"/>
                </a:solidFill>
              </a:rPr>
              <a:t>)</a:t>
            </a:r>
            <a:r>
              <a:rPr lang="zh-CN" altLang="en-US" sz="1800" dirty="0">
                <a:solidFill>
                  <a:srgbClr val="000000"/>
                </a:solidFill>
              </a:rPr>
              <a:t>，将指示物种分析</a:t>
            </a:r>
            <a:r>
              <a:rPr lang="en-US" altLang="zh-CN" sz="1800" dirty="0">
                <a:solidFill>
                  <a:srgbClr val="000000"/>
                </a:solidFill>
              </a:rPr>
              <a:t>(ISA)</a:t>
            </a:r>
            <a:r>
              <a:rPr lang="zh-CN" altLang="en-US" sz="1800" dirty="0">
                <a:solidFill>
                  <a:srgbClr val="000000"/>
                </a:solidFill>
              </a:rPr>
              <a:t>应用于二元</a:t>
            </a:r>
            <a:r>
              <a:rPr lang="zh-CN" altLang="en-US" sz="1800" dirty="0" smtClean="0">
                <a:solidFill>
                  <a:srgbClr val="000000"/>
                </a:solidFill>
              </a:rPr>
              <a:t>变量</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47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ISA </a:t>
            </a:r>
            <a:r>
              <a:rPr lang="zh-CN" altLang="en-US" sz="1800" dirty="0">
                <a:solidFill>
                  <a:srgbClr val="000000"/>
                </a:solidFill>
              </a:rPr>
              <a:t>是基于保真度表示的关联系数，它是根据</a:t>
            </a:r>
            <a:r>
              <a:rPr lang="en-US" altLang="zh-CN" sz="1800" dirty="0">
                <a:solidFill>
                  <a:srgbClr val="000000"/>
                </a:solidFill>
              </a:rPr>
              <a:t>2X2</a:t>
            </a:r>
            <a:r>
              <a:rPr lang="zh-CN" altLang="en-US" sz="1800" dirty="0">
                <a:solidFill>
                  <a:srgbClr val="000000"/>
                </a:solidFill>
              </a:rPr>
              <a:t>列联表和每个</a:t>
            </a:r>
            <a:r>
              <a:rPr lang="en-US" altLang="zh-CN" sz="1800" dirty="0">
                <a:solidFill>
                  <a:srgbClr val="000000"/>
                </a:solidFill>
              </a:rPr>
              <a:t>SOM</a:t>
            </a:r>
            <a:r>
              <a:rPr lang="zh-CN" altLang="en-US" sz="1800" dirty="0">
                <a:solidFill>
                  <a:srgbClr val="000000"/>
                </a:solidFill>
              </a:rPr>
              <a:t>子集群的无脊椎动物样本计算出来的，并对不同大小的</a:t>
            </a:r>
            <a:r>
              <a:rPr lang="en-US" altLang="zh-CN" sz="1800" dirty="0">
                <a:solidFill>
                  <a:srgbClr val="000000"/>
                </a:solidFill>
              </a:rPr>
              <a:t>SOM</a:t>
            </a:r>
            <a:r>
              <a:rPr lang="zh-CN" altLang="en-US" sz="1800" dirty="0">
                <a:solidFill>
                  <a:srgbClr val="000000"/>
                </a:solidFill>
              </a:rPr>
              <a:t>子集进行校正。系数范围从一</a:t>
            </a:r>
            <a:r>
              <a:rPr lang="en-US" altLang="zh-CN" sz="1800" dirty="0">
                <a:solidFill>
                  <a:srgbClr val="000000"/>
                </a:solidFill>
              </a:rPr>
              <a:t>1 (</a:t>
            </a:r>
            <a:r>
              <a:rPr lang="zh-CN" altLang="en-US" sz="1800" dirty="0">
                <a:solidFill>
                  <a:srgbClr val="000000"/>
                </a:solidFill>
              </a:rPr>
              <a:t>完美负向指示</a:t>
            </a:r>
            <a:r>
              <a:rPr lang="en-US" altLang="zh-CN" sz="1800" dirty="0">
                <a:solidFill>
                  <a:srgbClr val="000000"/>
                </a:solidFill>
              </a:rPr>
              <a:t>)</a:t>
            </a:r>
            <a:r>
              <a:rPr lang="zh-CN" altLang="en-US" sz="1800" dirty="0">
                <a:solidFill>
                  <a:srgbClr val="000000"/>
                </a:solidFill>
              </a:rPr>
              <a:t>到</a:t>
            </a:r>
            <a:r>
              <a:rPr lang="en-US" altLang="zh-CN" sz="1800" dirty="0">
                <a:solidFill>
                  <a:srgbClr val="000000"/>
                </a:solidFill>
              </a:rPr>
              <a:t>1 (</a:t>
            </a:r>
            <a:r>
              <a:rPr lang="zh-CN" altLang="en-US" sz="1800" dirty="0">
                <a:solidFill>
                  <a:srgbClr val="000000"/>
                </a:solidFill>
              </a:rPr>
              <a:t>完美正向指示</a:t>
            </a:r>
            <a:r>
              <a:rPr lang="en-US" altLang="zh-CN" sz="1800" dirty="0">
                <a:solidFill>
                  <a:srgbClr val="000000"/>
                </a:solidFill>
              </a:rPr>
              <a:t>)</a:t>
            </a:r>
            <a:r>
              <a:rPr lang="zh-CN" altLang="en-US" sz="1800" dirty="0">
                <a:solidFill>
                  <a:srgbClr val="000000"/>
                </a:solidFill>
              </a:rPr>
              <a:t>。正值表明分类群的出现集中在个给定的</a:t>
            </a:r>
            <a:r>
              <a:rPr lang="en-US" altLang="zh-CN" sz="1800" dirty="0">
                <a:solidFill>
                  <a:srgbClr val="000000"/>
                </a:solidFill>
              </a:rPr>
              <a:t>SOM </a:t>
            </a:r>
            <a:r>
              <a:rPr lang="zh-CN" altLang="en-US" sz="1800" dirty="0">
                <a:solidFill>
                  <a:srgbClr val="000000"/>
                </a:solidFill>
              </a:rPr>
              <a:t>亚群无脊椎动物样本中，而负值表明在给定的</a:t>
            </a:r>
            <a:r>
              <a:rPr lang="en-US" altLang="zh-CN" sz="1800" dirty="0">
                <a:solidFill>
                  <a:srgbClr val="000000"/>
                </a:solidFill>
              </a:rPr>
              <a:t>SON</a:t>
            </a:r>
            <a:r>
              <a:rPr lang="zh-CN" altLang="en-US" sz="1800" dirty="0">
                <a:solidFill>
                  <a:srgbClr val="000000"/>
                </a:solidFill>
              </a:rPr>
              <a:t>亚群无脊推动物样本中，分类群的出现率不足</a:t>
            </a:r>
            <a:endParaRPr lang="en-US" altLang="zh-CN" sz="1800" dirty="0">
              <a:solidFill>
                <a:srgbClr val="000000"/>
              </a:solidFill>
            </a:endParaRPr>
          </a:p>
          <a:p>
            <a:r>
              <a:rPr lang="zh-CN" altLang="zh-CN" sz="1800" dirty="0" smtClean="0">
                <a:solidFill>
                  <a:srgbClr val="000000"/>
                </a:solidFill>
              </a:rPr>
              <a:t>如</a:t>
            </a:r>
            <a:r>
              <a:rPr lang="zh-CN" altLang="en-US" sz="1800" dirty="0">
                <a:solidFill>
                  <a:srgbClr val="000000"/>
                </a:solidFill>
              </a:rPr>
              <a:t>下图</a:t>
            </a:r>
            <a:r>
              <a:rPr lang="zh-CN" altLang="zh-CN" sz="1800" dirty="0" smtClean="0">
                <a:solidFill>
                  <a:srgbClr val="000000"/>
                </a:solidFill>
              </a:rPr>
              <a:t>所</a:t>
            </a:r>
            <a:r>
              <a:rPr lang="zh-CN" altLang="zh-CN" sz="1800" dirty="0">
                <a:solidFill>
                  <a:srgbClr val="000000"/>
                </a:solidFill>
              </a:rPr>
              <a:t>示，在</a:t>
            </a:r>
            <a:r>
              <a:rPr lang="en-US" altLang="zh-CN" sz="1800" dirty="0">
                <a:solidFill>
                  <a:srgbClr val="000000"/>
                </a:solidFill>
              </a:rPr>
              <a:t>SOM</a:t>
            </a:r>
            <a:r>
              <a:rPr lang="zh-CN" altLang="zh-CN" sz="1800" dirty="0">
                <a:solidFill>
                  <a:srgbClr val="000000"/>
                </a:solidFill>
              </a:rPr>
              <a:t>的输出层中区分了两个主要的簇：</a:t>
            </a:r>
            <a:r>
              <a:rPr lang="en-US" altLang="zh-CN" sz="1800" dirty="0">
                <a:solidFill>
                  <a:srgbClr val="000000"/>
                </a:solidFill>
              </a:rPr>
              <a:t>X</a:t>
            </a:r>
            <a:r>
              <a:rPr lang="zh-CN" altLang="zh-CN" sz="1800" dirty="0">
                <a:solidFill>
                  <a:srgbClr val="000000"/>
                </a:solidFill>
              </a:rPr>
              <a:t>和</a:t>
            </a:r>
            <a:r>
              <a:rPr lang="en-US" altLang="zh-CN" sz="1800" dirty="0">
                <a:solidFill>
                  <a:srgbClr val="000000"/>
                </a:solidFill>
              </a:rPr>
              <a:t>Y</a:t>
            </a:r>
            <a:r>
              <a:rPr lang="zh-CN" altLang="zh-CN" sz="1800" dirty="0">
                <a:solidFill>
                  <a:srgbClr val="000000"/>
                </a:solidFill>
              </a:rPr>
              <a:t>。簇</a:t>
            </a:r>
            <a:r>
              <a:rPr lang="en-US" altLang="zh-CN" sz="1800" dirty="0">
                <a:solidFill>
                  <a:srgbClr val="000000"/>
                </a:solidFill>
              </a:rPr>
              <a:t>X</a:t>
            </a:r>
            <a:r>
              <a:rPr lang="zh-CN" altLang="zh-CN" sz="1800" dirty="0">
                <a:solidFill>
                  <a:srgbClr val="000000"/>
                </a:solidFill>
              </a:rPr>
              <a:t>包含子簇</a:t>
            </a:r>
            <a:r>
              <a:rPr lang="en-US" altLang="zh-CN" sz="1800" dirty="0">
                <a:solidFill>
                  <a:srgbClr val="000000"/>
                </a:solidFill>
              </a:rPr>
              <a:t>X1</a:t>
            </a:r>
            <a:r>
              <a:rPr lang="zh-CN" altLang="zh-CN" sz="1800" dirty="0">
                <a:solidFill>
                  <a:srgbClr val="000000"/>
                </a:solidFill>
              </a:rPr>
              <a:t>（包括样本</a:t>
            </a:r>
            <a:r>
              <a:rPr lang="en-US" altLang="zh-CN" sz="1800" dirty="0">
                <a:solidFill>
                  <a:srgbClr val="000000"/>
                </a:solidFill>
              </a:rPr>
              <a:t>A1-A3</a:t>
            </a:r>
            <a:r>
              <a:rPr lang="zh-CN" altLang="zh-CN" sz="1800" dirty="0">
                <a:solidFill>
                  <a:srgbClr val="000000"/>
                </a:solidFill>
              </a:rPr>
              <a:t>，</a:t>
            </a:r>
            <a:r>
              <a:rPr lang="en-US" altLang="zh-CN" sz="1800" dirty="0">
                <a:solidFill>
                  <a:srgbClr val="000000"/>
                </a:solidFill>
              </a:rPr>
              <a:t>B1</a:t>
            </a:r>
            <a:r>
              <a:rPr lang="zh-CN" altLang="zh-CN" sz="1800" dirty="0">
                <a:solidFill>
                  <a:srgbClr val="000000"/>
                </a:solidFill>
              </a:rPr>
              <a:t>，</a:t>
            </a:r>
            <a:r>
              <a:rPr lang="en-US" altLang="zh-CN" sz="1800" dirty="0">
                <a:solidFill>
                  <a:srgbClr val="000000"/>
                </a:solidFill>
              </a:rPr>
              <a:t>B2</a:t>
            </a:r>
            <a:r>
              <a:rPr lang="zh-CN" altLang="zh-CN" sz="1800" dirty="0">
                <a:solidFill>
                  <a:srgbClr val="000000"/>
                </a:solidFill>
              </a:rPr>
              <a:t>）和</a:t>
            </a:r>
            <a:r>
              <a:rPr lang="en-US" altLang="zh-CN" sz="1800" dirty="0">
                <a:solidFill>
                  <a:srgbClr val="000000"/>
                </a:solidFill>
              </a:rPr>
              <a:t>X2</a:t>
            </a:r>
            <a:r>
              <a:rPr lang="zh-CN" altLang="zh-CN" sz="1800" dirty="0">
                <a:solidFill>
                  <a:srgbClr val="000000"/>
                </a:solidFill>
              </a:rPr>
              <a:t>（</a:t>
            </a:r>
            <a:r>
              <a:rPr lang="en-US" altLang="zh-CN" sz="1800" dirty="0">
                <a:solidFill>
                  <a:srgbClr val="000000"/>
                </a:solidFill>
              </a:rPr>
              <a:t>A4</a:t>
            </a:r>
            <a:r>
              <a:rPr lang="zh-CN" altLang="zh-CN" sz="1800" dirty="0">
                <a:solidFill>
                  <a:srgbClr val="000000"/>
                </a:solidFill>
              </a:rPr>
              <a:t>，</a:t>
            </a:r>
            <a:r>
              <a:rPr lang="en-US" altLang="zh-CN" sz="1800" dirty="0">
                <a:solidFill>
                  <a:srgbClr val="000000"/>
                </a:solidFill>
              </a:rPr>
              <a:t>B3</a:t>
            </a:r>
            <a:r>
              <a:rPr lang="zh-CN" altLang="zh-CN" sz="1800" dirty="0">
                <a:solidFill>
                  <a:srgbClr val="000000"/>
                </a:solidFill>
              </a:rPr>
              <a:t>，</a:t>
            </a:r>
            <a:r>
              <a:rPr lang="en-US" altLang="zh-CN" sz="1800" dirty="0">
                <a:solidFill>
                  <a:srgbClr val="000000"/>
                </a:solidFill>
              </a:rPr>
              <a:t>B4</a:t>
            </a:r>
            <a:r>
              <a:rPr lang="zh-CN" altLang="zh-CN" sz="1800" dirty="0">
                <a:solidFill>
                  <a:srgbClr val="000000"/>
                </a:solidFill>
              </a:rPr>
              <a:t>，</a:t>
            </a:r>
            <a:r>
              <a:rPr lang="en-US" altLang="zh-CN" sz="1800" dirty="0">
                <a:solidFill>
                  <a:srgbClr val="000000"/>
                </a:solidFill>
              </a:rPr>
              <a:t>C3</a:t>
            </a:r>
            <a:r>
              <a:rPr lang="zh-CN" altLang="zh-CN" sz="1800" dirty="0">
                <a:solidFill>
                  <a:srgbClr val="000000"/>
                </a:solidFill>
              </a:rPr>
              <a:t>，</a:t>
            </a:r>
            <a:r>
              <a:rPr lang="en-US" altLang="zh-CN" sz="1800" dirty="0">
                <a:solidFill>
                  <a:srgbClr val="000000"/>
                </a:solidFill>
              </a:rPr>
              <a:t>C4</a:t>
            </a:r>
            <a:r>
              <a:rPr lang="zh-CN" altLang="zh-CN" sz="1800" dirty="0">
                <a:solidFill>
                  <a:srgbClr val="000000"/>
                </a:solidFill>
              </a:rPr>
              <a:t>），而簇</a:t>
            </a:r>
            <a:r>
              <a:rPr lang="en-US" altLang="zh-CN" sz="1800" dirty="0">
                <a:solidFill>
                  <a:srgbClr val="000000"/>
                </a:solidFill>
              </a:rPr>
              <a:t>Y</a:t>
            </a:r>
            <a:r>
              <a:rPr lang="zh-CN" altLang="zh-CN" sz="1800" dirty="0">
                <a:solidFill>
                  <a:srgbClr val="000000"/>
                </a:solidFill>
              </a:rPr>
              <a:t>包含子簇</a:t>
            </a:r>
            <a:r>
              <a:rPr lang="en-US" altLang="zh-CN" sz="1800" dirty="0">
                <a:solidFill>
                  <a:srgbClr val="000000"/>
                </a:solidFill>
              </a:rPr>
              <a:t>Y1</a:t>
            </a:r>
            <a:r>
              <a:rPr lang="zh-CN" altLang="zh-CN" sz="1800" dirty="0">
                <a:solidFill>
                  <a:srgbClr val="000000"/>
                </a:solidFill>
              </a:rPr>
              <a:t>（</a:t>
            </a:r>
            <a:r>
              <a:rPr lang="en-US" altLang="zh-CN" sz="1800" dirty="0">
                <a:solidFill>
                  <a:srgbClr val="000000"/>
                </a:solidFill>
              </a:rPr>
              <a:t>C1</a:t>
            </a:r>
            <a:r>
              <a:rPr lang="zh-CN" altLang="zh-CN" sz="1800" dirty="0">
                <a:solidFill>
                  <a:srgbClr val="000000"/>
                </a:solidFill>
              </a:rPr>
              <a:t>，</a:t>
            </a:r>
            <a:r>
              <a:rPr lang="en-US" altLang="zh-CN" sz="1800" dirty="0">
                <a:solidFill>
                  <a:srgbClr val="000000"/>
                </a:solidFill>
              </a:rPr>
              <a:t>C2</a:t>
            </a:r>
            <a:r>
              <a:rPr lang="zh-CN" altLang="zh-CN" sz="1800" dirty="0">
                <a:solidFill>
                  <a:srgbClr val="000000"/>
                </a:solidFill>
              </a:rPr>
              <a:t>，</a:t>
            </a:r>
            <a:r>
              <a:rPr lang="en-US" altLang="zh-CN" sz="1800" dirty="0">
                <a:solidFill>
                  <a:srgbClr val="000000"/>
                </a:solidFill>
              </a:rPr>
              <a:t>D1</a:t>
            </a:r>
            <a:r>
              <a:rPr lang="zh-CN" altLang="zh-CN" sz="1800" dirty="0">
                <a:solidFill>
                  <a:srgbClr val="000000"/>
                </a:solidFill>
              </a:rPr>
              <a:t>，</a:t>
            </a:r>
            <a:r>
              <a:rPr lang="en-US" altLang="zh-CN" sz="1800" dirty="0">
                <a:solidFill>
                  <a:srgbClr val="000000"/>
                </a:solidFill>
              </a:rPr>
              <a:t>D2</a:t>
            </a:r>
            <a:r>
              <a:rPr lang="zh-CN" altLang="zh-CN" sz="1800" dirty="0">
                <a:solidFill>
                  <a:srgbClr val="000000"/>
                </a:solidFill>
              </a:rPr>
              <a:t>）</a:t>
            </a:r>
            <a:r>
              <a:rPr lang="en-US" altLang="zh-CN" sz="1800" dirty="0">
                <a:solidFill>
                  <a:srgbClr val="000000"/>
                </a:solidFill>
              </a:rPr>
              <a:t> Y2</a:t>
            </a:r>
            <a:r>
              <a:rPr lang="zh-CN" altLang="zh-CN" sz="1800" dirty="0">
                <a:solidFill>
                  <a:srgbClr val="000000"/>
                </a:solidFill>
              </a:rPr>
              <a:t>（</a:t>
            </a:r>
            <a:r>
              <a:rPr lang="en-US" altLang="zh-CN" sz="1800" dirty="0">
                <a:solidFill>
                  <a:srgbClr val="000000"/>
                </a:solidFill>
              </a:rPr>
              <a:t>E1</a:t>
            </a:r>
            <a:r>
              <a:rPr lang="zh-CN" altLang="zh-CN" sz="1800" dirty="0">
                <a:solidFill>
                  <a:srgbClr val="000000"/>
                </a:solidFill>
              </a:rPr>
              <a:t>，</a:t>
            </a:r>
            <a:r>
              <a:rPr lang="en-US" altLang="zh-CN" sz="1800" dirty="0">
                <a:solidFill>
                  <a:srgbClr val="000000"/>
                </a:solidFill>
              </a:rPr>
              <a:t>E2</a:t>
            </a:r>
            <a:r>
              <a:rPr lang="zh-CN" altLang="zh-CN" sz="1800" dirty="0">
                <a:solidFill>
                  <a:srgbClr val="000000"/>
                </a:solidFill>
              </a:rPr>
              <a:t>，</a:t>
            </a:r>
            <a:r>
              <a:rPr lang="en-US" altLang="zh-CN" sz="1800" dirty="0">
                <a:solidFill>
                  <a:srgbClr val="000000"/>
                </a:solidFill>
              </a:rPr>
              <a:t>F1</a:t>
            </a:r>
            <a:r>
              <a:rPr lang="zh-CN" altLang="zh-CN" sz="1800" dirty="0">
                <a:solidFill>
                  <a:srgbClr val="000000"/>
                </a:solidFill>
              </a:rPr>
              <a:t>，</a:t>
            </a:r>
            <a:r>
              <a:rPr lang="en-US" altLang="zh-CN" sz="1800" dirty="0">
                <a:solidFill>
                  <a:srgbClr val="000000"/>
                </a:solidFill>
              </a:rPr>
              <a:t>F2</a:t>
            </a:r>
            <a:r>
              <a:rPr lang="zh-CN" altLang="zh-CN" sz="1800" dirty="0">
                <a:solidFill>
                  <a:srgbClr val="000000"/>
                </a:solidFill>
              </a:rPr>
              <a:t>）和</a:t>
            </a:r>
            <a:r>
              <a:rPr lang="en-US" altLang="zh-CN" sz="1800" dirty="0">
                <a:solidFill>
                  <a:srgbClr val="000000"/>
                </a:solidFill>
              </a:rPr>
              <a:t>Y3</a:t>
            </a:r>
            <a:r>
              <a:rPr lang="zh-CN" altLang="zh-CN" sz="1800" dirty="0">
                <a:solidFill>
                  <a:srgbClr val="000000"/>
                </a:solidFill>
              </a:rPr>
              <a:t>（</a:t>
            </a:r>
            <a:r>
              <a:rPr lang="en-US" altLang="zh-CN" sz="1800" dirty="0">
                <a:solidFill>
                  <a:srgbClr val="000000"/>
                </a:solidFill>
              </a:rPr>
              <a:t>D3</a:t>
            </a:r>
            <a:r>
              <a:rPr lang="zh-CN" altLang="zh-CN" sz="1800" dirty="0">
                <a:solidFill>
                  <a:srgbClr val="000000"/>
                </a:solidFill>
              </a:rPr>
              <a:t>，</a:t>
            </a:r>
            <a:r>
              <a:rPr lang="en-US" altLang="zh-CN" sz="1800" dirty="0">
                <a:solidFill>
                  <a:srgbClr val="000000"/>
                </a:solidFill>
              </a:rPr>
              <a:t>D4</a:t>
            </a:r>
            <a:r>
              <a:rPr lang="zh-CN" altLang="zh-CN" sz="1800" dirty="0">
                <a:solidFill>
                  <a:srgbClr val="000000"/>
                </a:solidFill>
              </a:rPr>
              <a:t>，</a:t>
            </a:r>
            <a:r>
              <a:rPr lang="en-US" altLang="zh-CN" sz="1800" dirty="0">
                <a:solidFill>
                  <a:srgbClr val="000000"/>
                </a:solidFill>
              </a:rPr>
              <a:t>E3</a:t>
            </a:r>
            <a:r>
              <a:rPr lang="zh-CN" altLang="zh-CN" sz="1800" dirty="0">
                <a:solidFill>
                  <a:srgbClr val="000000"/>
                </a:solidFill>
              </a:rPr>
              <a:t>，</a:t>
            </a:r>
            <a:r>
              <a:rPr lang="en-US" altLang="zh-CN" sz="1800" dirty="0">
                <a:solidFill>
                  <a:srgbClr val="000000"/>
                </a:solidFill>
              </a:rPr>
              <a:t>E4</a:t>
            </a:r>
            <a:r>
              <a:rPr lang="zh-CN" altLang="zh-CN" sz="1800" dirty="0">
                <a:solidFill>
                  <a:srgbClr val="000000"/>
                </a:solidFill>
              </a:rPr>
              <a:t>，</a:t>
            </a:r>
            <a:r>
              <a:rPr lang="en-US" altLang="zh-CN" sz="1800" dirty="0">
                <a:solidFill>
                  <a:srgbClr val="000000"/>
                </a:solidFill>
              </a:rPr>
              <a:t>F3</a:t>
            </a:r>
            <a:r>
              <a:rPr lang="zh-CN" altLang="zh-CN" sz="1800" dirty="0">
                <a:solidFill>
                  <a:srgbClr val="000000"/>
                </a:solidFill>
              </a:rPr>
              <a:t>，</a:t>
            </a:r>
            <a:r>
              <a:rPr lang="en-US" altLang="zh-CN" sz="1800" dirty="0">
                <a:solidFill>
                  <a:srgbClr val="000000"/>
                </a:solidFill>
              </a:rPr>
              <a:t>F4</a:t>
            </a:r>
            <a:r>
              <a:rPr lang="zh-CN" altLang="zh-CN" sz="1800" dirty="0">
                <a:solidFill>
                  <a:srgbClr val="000000"/>
                </a:solidFill>
              </a:rPr>
              <a:t>）。子簇</a:t>
            </a:r>
            <a:r>
              <a:rPr lang="en-US" altLang="zh-CN" sz="1800" dirty="0">
                <a:solidFill>
                  <a:srgbClr val="000000"/>
                </a:solidFill>
              </a:rPr>
              <a:t>X1</a:t>
            </a:r>
            <a:r>
              <a:rPr lang="zh-CN" altLang="zh-CN" sz="1800" dirty="0">
                <a:solidFill>
                  <a:srgbClr val="000000"/>
                </a:solidFill>
              </a:rPr>
              <a:t>包含最大数量的样本分布在溪流系统的上游部分。子簇</a:t>
            </a:r>
            <a:r>
              <a:rPr lang="en-US" altLang="zh-CN" sz="1800" dirty="0">
                <a:solidFill>
                  <a:srgbClr val="000000"/>
                </a:solidFill>
              </a:rPr>
              <a:t>Y2</a:t>
            </a:r>
            <a:r>
              <a:rPr lang="zh-CN" altLang="zh-CN" sz="1800" dirty="0">
                <a:solidFill>
                  <a:srgbClr val="000000"/>
                </a:solidFill>
              </a:rPr>
              <a:t>和</a:t>
            </a:r>
            <a:r>
              <a:rPr lang="en-US" altLang="zh-CN" sz="1800" dirty="0">
                <a:solidFill>
                  <a:srgbClr val="000000"/>
                </a:solidFill>
              </a:rPr>
              <a:t>Y3</a:t>
            </a:r>
            <a:r>
              <a:rPr lang="zh-CN" altLang="zh-CN" sz="1800" dirty="0">
                <a:solidFill>
                  <a:srgbClr val="000000"/>
                </a:solidFill>
              </a:rPr>
              <a:t>仅涵盖来自下游部分的样本。样本分配有明确的时间模式。在春季开始时，从</a:t>
            </a:r>
            <a:r>
              <a:rPr lang="en-US" altLang="zh-CN" sz="1800" dirty="0">
                <a:solidFill>
                  <a:srgbClr val="000000"/>
                </a:solidFill>
              </a:rPr>
              <a:t>4</a:t>
            </a:r>
            <a:r>
              <a:rPr lang="zh-CN" altLang="zh-CN" sz="1800" dirty="0">
                <a:solidFill>
                  <a:srgbClr val="000000"/>
                </a:solidFill>
              </a:rPr>
              <a:t>月底到</a:t>
            </a:r>
            <a:r>
              <a:rPr lang="en-US" altLang="zh-CN" sz="1800" dirty="0">
                <a:solidFill>
                  <a:srgbClr val="000000"/>
                </a:solidFill>
              </a:rPr>
              <a:t>5</a:t>
            </a:r>
            <a:r>
              <a:rPr lang="zh-CN" altLang="zh-CN" sz="1800" dirty="0">
                <a:solidFill>
                  <a:srgbClr val="000000"/>
                </a:solidFill>
              </a:rPr>
              <a:t>月中旬收集</a:t>
            </a:r>
            <a:r>
              <a:rPr lang="en-US" altLang="zh-CN" sz="1800" dirty="0">
                <a:solidFill>
                  <a:srgbClr val="000000"/>
                </a:solidFill>
              </a:rPr>
              <a:t>X1</a:t>
            </a:r>
            <a:r>
              <a:rPr lang="zh-CN" altLang="zh-CN" sz="1800" dirty="0">
                <a:solidFill>
                  <a:srgbClr val="000000"/>
                </a:solidFill>
              </a:rPr>
              <a:t>和</a:t>
            </a:r>
            <a:r>
              <a:rPr lang="en-US" altLang="zh-CN" sz="1800" dirty="0">
                <a:solidFill>
                  <a:srgbClr val="000000"/>
                </a:solidFill>
              </a:rPr>
              <a:t>X2</a:t>
            </a:r>
            <a:r>
              <a:rPr lang="zh-CN" altLang="zh-CN" sz="1800" dirty="0">
                <a:solidFill>
                  <a:srgbClr val="000000"/>
                </a:solidFill>
              </a:rPr>
              <a:t>子样本。子集群</a:t>
            </a:r>
            <a:r>
              <a:rPr lang="en-US" altLang="zh-CN" sz="1800" dirty="0">
                <a:solidFill>
                  <a:srgbClr val="000000"/>
                </a:solidFill>
              </a:rPr>
              <a:t>Y1</a:t>
            </a:r>
            <a:r>
              <a:rPr lang="zh-CN" altLang="zh-CN" sz="1800" dirty="0">
                <a:solidFill>
                  <a:srgbClr val="000000"/>
                </a:solidFill>
              </a:rPr>
              <a:t>主要集中在</a:t>
            </a:r>
            <a:r>
              <a:rPr lang="en-US" altLang="zh-CN" sz="1800" dirty="0">
                <a:solidFill>
                  <a:srgbClr val="000000"/>
                </a:solidFill>
              </a:rPr>
              <a:t>5</a:t>
            </a:r>
            <a:r>
              <a:rPr lang="zh-CN" altLang="zh-CN" sz="1800" dirty="0">
                <a:solidFill>
                  <a:srgbClr val="000000"/>
                </a:solidFill>
              </a:rPr>
              <a:t>月中旬的样本，而子集群</a:t>
            </a:r>
            <a:r>
              <a:rPr lang="en-US" altLang="zh-CN" sz="1800" dirty="0">
                <a:solidFill>
                  <a:srgbClr val="000000"/>
                </a:solidFill>
              </a:rPr>
              <a:t>Y2</a:t>
            </a:r>
            <a:r>
              <a:rPr lang="zh-CN" altLang="zh-CN" sz="1800" dirty="0">
                <a:solidFill>
                  <a:srgbClr val="000000"/>
                </a:solidFill>
              </a:rPr>
              <a:t>和</a:t>
            </a:r>
            <a:r>
              <a:rPr lang="en-US" altLang="zh-CN" sz="1800" dirty="0">
                <a:solidFill>
                  <a:srgbClr val="000000"/>
                </a:solidFill>
              </a:rPr>
              <a:t>Y3</a:t>
            </a:r>
            <a:r>
              <a:rPr lang="zh-CN" altLang="zh-CN" sz="1800" dirty="0">
                <a:solidFill>
                  <a:srgbClr val="000000"/>
                </a:solidFill>
              </a:rPr>
              <a:t>则从</a:t>
            </a:r>
            <a:r>
              <a:rPr lang="en-US" altLang="zh-CN" sz="1800" dirty="0">
                <a:solidFill>
                  <a:srgbClr val="000000"/>
                </a:solidFill>
              </a:rPr>
              <a:t>5</a:t>
            </a:r>
            <a:r>
              <a:rPr lang="zh-CN" altLang="zh-CN" sz="1800" dirty="0">
                <a:solidFill>
                  <a:srgbClr val="000000"/>
                </a:solidFill>
              </a:rPr>
              <a:t>月份开始到</a:t>
            </a:r>
            <a:r>
              <a:rPr lang="en-US" altLang="zh-CN" sz="1800" dirty="0">
                <a:solidFill>
                  <a:srgbClr val="000000"/>
                </a:solidFill>
              </a:rPr>
              <a:t>7</a:t>
            </a:r>
            <a:r>
              <a:rPr lang="zh-CN" altLang="zh-CN" sz="1800" dirty="0">
                <a:solidFill>
                  <a:srgbClr val="000000"/>
                </a:solidFill>
              </a:rPr>
              <a:t>月初</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pic>
        <p:nvPicPr>
          <p:cNvPr id="10" name="图片 9" descr="C:\Users\zhu\Desktop\机器学习\其他聚类算法\QQ截图20180122195955.png"/>
          <p:cNvPicPr/>
          <p:nvPr/>
        </p:nvPicPr>
        <p:blipFill>
          <a:blip r:embed="rId1">
            <a:extLst>
              <a:ext uri="{28A0092B-C50C-407E-A947-70E740481C1C}">
                <a14:useLocalDpi xmlns:a14="http://schemas.microsoft.com/office/drawing/2010/main" val="0"/>
              </a:ext>
            </a:extLst>
          </a:blip>
          <a:srcRect/>
          <a:stretch>
            <a:fillRect/>
          </a:stretch>
        </p:blipFill>
        <p:spPr bwMode="auto">
          <a:xfrm>
            <a:off x="1922780" y="1069340"/>
            <a:ext cx="5298440" cy="3490595"/>
          </a:xfrm>
          <a:prstGeom prst="rect">
            <a:avLst/>
          </a:prstGeom>
          <a:noFill/>
          <a:ln>
            <a:noFill/>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5227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基于聚类和时间序列的易腐商品分级需求预测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根据业务需求，构建下面六个层级</a:t>
            </a:r>
            <a:endParaRPr lang="en-US" altLang="zh-CN" sz="1800" dirty="0">
              <a:solidFill>
                <a:srgbClr val="000000"/>
              </a:solidFill>
            </a:endParaRPr>
          </a:p>
          <a:p>
            <a:pPr lvl="1"/>
            <a:r>
              <a:rPr lang="en-US" altLang="zh-CN" sz="1400" dirty="0">
                <a:solidFill>
                  <a:srgbClr val="000000"/>
                </a:solidFill>
              </a:rPr>
              <a:t>Region(RX):</a:t>
            </a:r>
            <a:r>
              <a:rPr lang="zh-CN" altLang="zh-CN" sz="1400" dirty="0">
                <a:solidFill>
                  <a:srgbClr val="000000"/>
                </a:solidFill>
              </a:rPr>
              <a:t>区域中的销售总量</a:t>
            </a:r>
            <a:endParaRPr lang="zh-CN" altLang="zh-CN" sz="1400" dirty="0">
              <a:solidFill>
                <a:srgbClr val="000000"/>
              </a:solidFill>
            </a:endParaRPr>
          </a:p>
          <a:p>
            <a:pPr lvl="1"/>
            <a:r>
              <a:rPr lang="en-US" altLang="zh-CN" sz="1400" dirty="0">
                <a:solidFill>
                  <a:srgbClr val="000000"/>
                </a:solidFill>
              </a:rPr>
              <a:t>Region Category(RC)</a:t>
            </a:r>
            <a:r>
              <a:rPr lang="zh-CN" altLang="zh-CN" sz="1400" dirty="0">
                <a:solidFill>
                  <a:srgbClr val="000000"/>
                </a:solidFill>
              </a:rPr>
              <a:t>：一个区域内的特定的商品种类（聚集）的销售总量</a:t>
            </a:r>
            <a:endParaRPr lang="zh-CN" altLang="zh-CN" sz="1400" dirty="0">
              <a:solidFill>
                <a:srgbClr val="000000"/>
              </a:solidFill>
            </a:endParaRPr>
          </a:p>
          <a:p>
            <a:pPr lvl="1"/>
            <a:r>
              <a:rPr lang="en-US" altLang="zh-CN" sz="1400" dirty="0">
                <a:solidFill>
                  <a:srgbClr val="000000"/>
                </a:solidFill>
              </a:rPr>
              <a:t>Region Article(RA)</a:t>
            </a:r>
            <a:r>
              <a:rPr lang="zh-CN" altLang="zh-CN" sz="1400" dirty="0">
                <a:solidFill>
                  <a:srgbClr val="000000"/>
                </a:solidFill>
              </a:rPr>
              <a:t>：一个区域内的特定商品的销售总量</a:t>
            </a:r>
            <a:endParaRPr lang="zh-CN" altLang="zh-CN" sz="1400" dirty="0">
              <a:solidFill>
                <a:srgbClr val="000000"/>
              </a:solidFill>
            </a:endParaRPr>
          </a:p>
          <a:p>
            <a:pPr lvl="1"/>
            <a:r>
              <a:rPr lang="en-US" altLang="zh-CN" sz="1400" dirty="0">
                <a:solidFill>
                  <a:srgbClr val="000000"/>
                </a:solidFill>
              </a:rPr>
              <a:t>Store(X)</a:t>
            </a:r>
            <a:r>
              <a:rPr lang="zh-CN" altLang="zh-CN" sz="1400" dirty="0">
                <a:solidFill>
                  <a:srgbClr val="000000"/>
                </a:solidFill>
              </a:rPr>
              <a:t>：一个特定店铺的销售总量</a:t>
            </a:r>
            <a:endParaRPr lang="zh-CN" altLang="zh-CN" sz="1400" dirty="0">
              <a:solidFill>
                <a:srgbClr val="000000"/>
              </a:solidFill>
            </a:endParaRPr>
          </a:p>
          <a:p>
            <a:pPr lvl="1"/>
            <a:r>
              <a:rPr lang="en-US" altLang="zh-CN" sz="1400" dirty="0">
                <a:solidFill>
                  <a:srgbClr val="000000"/>
                </a:solidFill>
              </a:rPr>
              <a:t>Store Category(SC)</a:t>
            </a:r>
            <a:r>
              <a:rPr lang="zh-CN" altLang="zh-CN" sz="1400" dirty="0">
                <a:solidFill>
                  <a:srgbClr val="000000"/>
                </a:solidFill>
              </a:rPr>
              <a:t>：一个店铺内的特定的商品种类（聚集）的销售总量</a:t>
            </a:r>
            <a:endParaRPr lang="zh-CN" altLang="zh-CN" sz="1400" dirty="0">
              <a:solidFill>
                <a:srgbClr val="000000"/>
              </a:solidFill>
            </a:endParaRPr>
          </a:p>
          <a:p>
            <a:pPr lvl="1"/>
            <a:r>
              <a:rPr lang="en-US" altLang="zh-CN" sz="1400" dirty="0">
                <a:solidFill>
                  <a:srgbClr val="000000"/>
                </a:solidFill>
              </a:rPr>
              <a:t>Store Article(SA)</a:t>
            </a:r>
            <a:r>
              <a:rPr lang="zh-CN" altLang="zh-CN" sz="1400" dirty="0">
                <a:solidFill>
                  <a:srgbClr val="000000"/>
                </a:solidFill>
              </a:rPr>
              <a:t>：一个店铺内的特定商品的销售</a:t>
            </a:r>
            <a:r>
              <a:rPr lang="zh-CN" altLang="zh-CN" sz="1400" dirty="0" smtClean="0">
                <a:solidFill>
                  <a:srgbClr val="000000"/>
                </a:solidFill>
              </a:rPr>
              <a:t>总量</a:t>
            </a:r>
            <a:endParaRPr lang="en-US" altLang="zh-CN" sz="1400" dirty="0">
              <a:solidFill>
                <a:srgbClr val="000000"/>
              </a:solidFill>
            </a:endParaRPr>
          </a:p>
          <a:p>
            <a:pPr marL="342900" lvl="1" indent="-342900">
              <a:buFont typeface="Arial" panose="020B0604020202020204" pitchFamily="34" charset="0"/>
              <a:buChar char="•"/>
            </a:pPr>
            <a:r>
              <a:rPr lang="zh-CN" altLang="zh-CN" sz="1800" dirty="0">
                <a:solidFill>
                  <a:srgbClr val="000000"/>
                </a:solidFill>
              </a:rPr>
              <a:t>需求预测大部分在（</a:t>
            </a:r>
            <a:r>
              <a:rPr lang="en-US" altLang="zh-CN" sz="1800" dirty="0">
                <a:solidFill>
                  <a:srgbClr val="000000"/>
                </a:solidFill>
              </a:rPr>
              <a:t>RA+SA</a:t>
            </a:r>
            <a:r>
              <a:rPr lang="zh-CN" altLang="zh-CN" sz="1800" dirty="0">
                <a:solidFill>
                  <a:srgbClr val="000000"/>
                </a:solidFill>
              </a:rPr>
              <a:t>）的范围中进行。预测一个可代替品聚集在某些情况例如商品缺货也是很有价值的</a:t>
            </a:r>
            <a:endParaRPr lang="zh-CN" altLang="zh-CN" sz="1800" dirty="0">
              <a:solidFill>
                <a:srgbClr val="000000"/>
              </a:solidFill>
            </a:endParaRPr>
          </a:p>
          <a:p>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5227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基于聚类和时间序列的易腐商品分级需求预测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用于层级预测的一个</a:t>
            </a:r>
            <a:r>
              <a:rPr lang="en-US" altLang="zh-CN" sz="1800" dirty="0">
                <a:solidFill>
                  <a:srgbClr val="000000"/>
                </a:solidFill>
              </a:rPr>
              <a:t>RX-RC-SC-SA</a:t>
            </a:r>
            <a:r>
              <a:rPr lang="zh-CN" altLang="zh-CN" sz="1800" dirty="0">
                <a:solidFill>
                  <a:srgbClr val="000000"/>
                </a:solidFill>
              </a:rPr>
              <a:t>层级结构</a:t>
            </a:r>
            <a:endParaRPr lang="zh-CN" altLang="zh-CN" sz="1800" dirty="0">
              <a:solidFill>
                <a:srgbClr val="000000"/>
              </a:solidFill>
            </a:endParaRPr>
          </a:p>
        </p:txBody>
      </p:sp>
      <p:pic>
        <p:nvPicPr>
          <p:cNvPr id="10" name="图片 9"/>
          <p:cNvPicPr/>
          <p:nvPr/>
        </p:nvPicPr>
        <p:blipFill>
          <a:blip r:embed="rId1"/>
          <a:stretch>
            <a:fillRect/>
          </a:stretch>
        </p:blipFill>
        <p:spPr>
          <a:xfrm>
            <a:off x="2647632" y="1814512"/>
            <a:ext cx="3848735" cy="151447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外部指标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65297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en-US" altLang="zh-CN" sz="1800" dirty="0" smtClean="0">
                    <a:solidFill>
                      <a:srgbClr val="000000"/>
                    </a:solidFill>
                  </a:rPr>
                  <a:t>Rand</a:t>
                </a:r>
                <a:r>
                  <a:rPr lang="zh-CN" altLang="zh-CN" sz="1800" dirty="0">
                    <a:solidFill>
                      <a:srgbClr val="000000"/>
                    </a:solidFill>
                  </a:rPr>
                  <a:t>统计量（</a:t>
                </a:r>
                <a:r>
                  <a:rPr lang="en-US" altLang="zh-CN" sz="1800" dirty="0">
                    <a:solidFill>
                      <a:srgbClr val="000000"/>
                    </a:solidFill>
                  </a:rPr>
                  <a:t>Rand Statistic</a:t>
                </a:r>
                <a:r>
                  <a:rPr lang="zh-CN" altLang="zh-CN" sz="1800" dirty="0">
                    <a:solidFill>
                      <a:srgbClr val="000000"/>
                    </a:solidFill>
                  </a:rPr>
                  <a:t>）</a:t>
                </a:r>
              </a:p>
              <a:p>
                <a:pPr lvl="1"/>
                <a14:m>
                  <m:oMath xmlns:m="http://schemas.openxmlformats.org/officeDocument/2006/math">
                    <m:r>
                      <a:rPr lang="en-US" altLang="zh-CN" sz="1400">
                        <a:solidFill>
                          <a:srgbClr val="000000"/>
                        </a:solidFill>
                        <a:latin typeface="Cambria Math" panose="02040503050406030204" pitchFamily="18" charset="0"/>
                      </a:rPr>
                      <m:t>𝑅</m:t>
                    </m:r>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𝑑</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𝑏</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𝑐</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𝑑</m:t>
                        </m:r>
                      </m:den>
                    </m:f>
                  </m:oMath>
                </a14:m>
                <a:endParaRPr lang="zh-CN" altLang="zh-CN" sz="1400" dirty="0">
                  <a:solidFill>
                    <a:srgbClr val="000000"/>
                  </a:solidFill>
                </a:endParaRPr>
              </a:p>
              <a:p>
                <a:pPr lvl="0"/>
                <a:r>
                  <a:rPr lang="en-US" altLang="zh-CN" sz="1800" dirty="0">
                    <a:solidFill>
                      <a:srgbClr val="000000"/>
                    </a:solidFill>
                  </a:rPr>
                  <a:t>F</a:t>
                </a:r>
                <a:r>
                  <a:rPr lang="zh-CN" altLang="zh-CN" sz="1800" dirty="0">
                    <a:solidFill>
                      <a:srgbClr val="000000"/>
                    </a:solidFill>
                  </a:rPr>
                  <a:t>值（</a:t>
                </a:r>
                <a:r>
                  <a:rPr lang="en-US" altLang="zh-CN" sz="1800" dirty="0">
                    <a:solidFill>
                      <a:srgbClr val="000000"/>
                    </a:solidFill>
                  </a:rPr>
                  <a:t>F-measure</a:t>
                </a:r>
                <a:r>
                  <a:rPr lang="zh-CN" altLang="zh-CN" sz="1800" dirty="0">
                    <a:solidFill>
                      <a:srgbClr val="000000"/>
                    </a:solidFill>
                  </a:rPr>
                  <a:t>）</a:t>
                </a:r>
              </a:p>
              <a:p>
                <a:pPr lvl="1"/>
                <a14:m>
                  <m:oMath xmlns:m="http://schemas.openxmlformats.org/officeDocument/2006/math">
                    <m:r>
                      <a:rPr lang="en-US" altLang="zh-CN" sz="1400">
                        <a:solidFill>
                          <a:srgbClr val="000000"/>
                        </a:solidFill>
                        <a:latin typeface="Cambria Math" panose="02040503050406030204" pitchFamily="18" charset="0"/>
                      </a:rPr>
                      <m:t>𝑃</m:t>
                    </m:r>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𝑎</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𝑏</m:t>
                        </m:r>
                      </m:den>
                    </m:f>
                    <m:r>
                      <a:rPr lang="en-US" altLang="zh-CN" sz="1400">
                        <a:solidFill>
                          <a:srgbClr val="000000"/>
                        </a:solidFill>
                        <a:latin typeface="Cambria Math" panose="02040503050406030204" pitchFamily="18" charset="0"/>
                      </a:rPr>
                      <m:t>    </m:t>
                    </m:r>
                    <m:r>
                      <a:rPr lang="en-US" altLang="zh-CN" sz="1400">
                        <a:solidFill>
                          <a:srgbClr val="000000"/>
                        </a:solidFill>
                        <a:latin typeface="Cambria Math" panose="02040503050406030204" pitchFamily="18" charset="0"/>
                      </a:rPr>
                      <m:t>𝑅</m:t>
                    </m:r>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𝑎</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𝑐</m:t>
                        </m:r>
                      </m:den>
                    </m:f>
                  </m:oMath>
                </a14:m>
                <a:endParaRPr lang="zh-CN" altLang="zh-CN" sz="1400" dirty="0">
                  <a:solidFill>
                    <a:srgbClr val="000000"/>
                  </a:solidFill>
                </a:endParaRPr>
              </a:p>
              <a:p>
                <a:pPr lvl="1"/>
                <a14:m>
                  <m:oMath xmlns:m="http://schemas.openxmlformats.org/officeDocument/2006/math">
                    <m:r>
                      <a:rPr lang="en-US" altLang="zh-CN" sz="1400">
                        <a:solidFill>
                          <a:srgbClr val="000000"/>
                        </a:solidFill>
                        <a:latin typeface="Cambria Math" panose="02040503050406030204" pitchFamily="18" charset="0"/>
                      </a:rPr>
                      <m:t>𝑃</m:t>
                    </m:r>
                  </m:oMath>
                </a14:m>
                <a:r>
                  <a:rPr lang="zh-CN" altLang="zh-CN" sz="1400" dirty="0">
                    <a:solidFill>
                      <a:srgbClr val="000000"/>
                    </a:solidFill>
                  </a:rPr>
                  <a:t>表示准确率，</a:t>
                </a:r>
                <a14:m>
                  <m:oMath xmlns:m="http://schemas.openxmlformats.org/officeDocument/2006/math">
                    <m:r>
                      <a:rPr lang="en-US" altLang="zh-CN" sz="1400">
                        <a:solidFill>
                          <a:srgbClr val="000000"/>
                        </a:solidFill>
                        <a:latin typeface="Cambria Math" panose="02040503050406030204" pitchFamily="18" charset="0"/>
                      </a:rPr>
                      <m:t>𝑅</m:t>
                    </m:r>
                  </m:oMath>
                </a14:m>
                <a:r>
                  <a:rPr lang="zh-CN" altLang="zh-CN" sz="1400" dirty="0">
                    <a:solidFill>
                      <a:srgbClr val="000000"/>
                    </a:solidFill>
                  </a:rPr>
                  <a:t>表示召回率。</a:t>
                </a:r>
              </a:p>
              <a:p>
                <a:pPr lvl="1"/>
                <a14:m>
                  <m:oMath xmlns:m="http://schemas.openxmlformats.org/officeDocument/2006/math">
                    <m:r>
                      <a:rPr lang="en-US" altLang="zh-CN" sz="1400">
                        <a:solidFill>
                          <a:srgbClr val="000000"/>
                        </a:solidFill>
                        <a:latin typeface="Cambria Math" panose="02040503050406030204" pitchFamily="18" charset="0"/>
                      </a:rPr>
                      <m:t>𝐹</m:t>
                    </m:r>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a:rPr>
                        </m:ctrlPr>
                      </m:fPr>
                      <m:num>
                        <m:d>
                          <m:dPr>
                            <m:ctrlPr>
                              <a:rPr lang="zh-CN" altLang="zh-CN" sz="1400" i="1">
                                <a:solidFill>
                                  <a:srgbClr val="000000"/>
                                </a:solidFill>
                                <a:latin typeface="Cambria Math"/>
                              </a:rPr>
                            </m:ctrlPr>
                          </m:dPr>
                          <m:e>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𝛽</m:t>
                                </m:r>
                              </m:e>
                              <m:sup>
                                <m:r>
                                  <a:rPr lang="en-US" altLang="zh-CN" sz="1400">
                                    <a:solidFill>
                                      <a:srgbClr val="000000"/>
                                    </a:solidFill>
                                    <a:latin typeface="Cambria Math" panose="02040503050406030204" pitchFamily="18" charset="0"/>
                                  </a:rPr>
                                  <m:t>2</m:t>
                                </m:r>
                              </m:sup>
                            </m:sSup>
                            <m:r>
                              <a:rPr lang="en-US" altLang="zh-CN" sz="1400">
                                <a:solidFill>
                                  <a:srgbClr val="000000"/>
                                </a:solidFill>
                                <a:latin typeface="Cambria Math" panose="02040503050406030204" pitchFamily="18" charset="0"/>
                              </a:rPr>
                              <m:t>+1</m:t>
                            </m:r>
                          </m:e>
                        </m:d>
                        <m:r>
                          <a:rPr lang="en-US" altLang="zh-CN" sz="1400">
                            <a:solidFill>
                              <a:srgbClr val="000000"/>
                            </a:solidFill>
                            <a:latin typeface="Cambria Math" panose="02040503050406030204" pitchFamily="18" charset="0"/>
                          </a:rPr>
                          <m:t>𝑃𝑅</m:t>
                        </m:r>
                      </m:num>
                      <m:den>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𝛽</m:t>
                            </m:r>
                          </m:e>
                          <m:sup>
                            <m:r>
                              <a:rPr lang="en-US" altLang="zh-CN" sz="1400">
                                <a:solidFill>
                                  <a:srgbClr val="000000"/>
                                </a:solidFill>
                                <a:latin typeface="Cambria Math" panose="02040503050406030204" pitchFamily="18" charset="0"/>
                              </a:rPr>
                              <m:t>2</m:t>
                            </m:r>
                          </m:sup>
                        </m:sSup>
                        <m:r>
                          <a:rPr lang="en-US" altLang="zh-CN" sz="1400">
                            <a:solidFill>
                              <a:srgbClr val="000000"/>
                            </a:solidFill>
                            <a:latin typeface="Cambria Math" panose="02040503050406030204" pitchFamily="18" charset="0"/>
                          </a:rPr>
                          <m:t>𝑃</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𝑅</m:t>
                        </m:r>
                      </m:den>
                    </m:f>
                  </m:oMath>
                </a14:m>
                <a:endParaRPr lang="zh-CN" altLang="zh-CN" sz="1400" dirty="0">
                  <a:solidFill>
                    <a:srgbClr val="000000"/>
                  </a:solidFill>
                </a:endParaRPr>
              </a:p>
              <a:p>
                <a:pPr lvl="1"/>
                <a14:m>
                  <m:oMath xmlns:m="http://schemas.openxmlformats.org/officeDocument/2006/math">
                    <m:r>
                      <a:rPr lang="en-US" altLang="zh-CN" sz="1400">
                        <a:solidFill>
                          <a:srgbClr val="000000"/>
                        </a:solidFill>
                        <a:latin typeface="Cambria Math" panose="02040503050406030204" pitchFamily="18" charset="0"/>
                      </a:rPr>
                      <m:t>𝛽</m:t>
                    </m:r>
                  </m:oMath>
                </a14:m>
                <a:r>
                  <a:rPr lang="zh-CN" altLang="zh-CN" sz="1400" dirty="0">
                    <a:solidFill>
                      <a:srgbClr val="000000"/>
                    </a:solidFill>
                  </a:rPr>
                  <a:t>是参数，当</a:t>
                </a:r>
                <a14:m>
                  <m:oMath xmlns:m="http://schemas.openxmlformats.org/officeDocument/2006/math">
                    <m:r>
                      <a:rPr lang="en-US" altLang="zh-CN" sz="1400">
                        <a:solidFill>
                          <a:srgbClr val="000000"/>
                        </a:solidFill>
                        <a:latin typeface="Cambria Math" panose="02040503050406030204" pitchFamily="18" charset="0"/>
                      </a:rPr>
                      <m:t>𝛽</m:t>
                    </m:r>
                    <m:r>
                      <a:rPr lang="en-US" altLang="zh-CN" sz="1400">
                        <a:solidFill>
                          <a:srgbClr val="000000"/>
                        </a:solidFill>
                        <a:latin typeface="Cambria Math" panose="02040503050406030204" pitchFamily="18" charset="0"/>
                      </a:rPr>
                      <m:t>=1</m:t>
                    </m:r>
                  </m:oMath>
                </a14:m>
                <a:r>
                  <a:rPr lang="zh-CN" altLang="zh-CN" sz="1400" dirty="0">
                    <a:solidFill>
                      <a:srgbClr val="000000"/>
                    </a:solidFill>
                  </a:rPr>
                  <a:t>时，就是最常见的</a:t>
                </a:r>
                <a14:m>
                  <m:oMath xmlns:m="http://schemas.openxmlformats.org/officeDocument/2006/math">
                    <m:r>
                      <a:rPr lang="en-US" altLang="zh-CN" sz="1400">
                        <a:solidFill>
                          <a:srgbClr val="000000"/>
                        </a:solidFill>
                        <a:latin typeface="Cambria Math" panose="02040503050406030204" pitchFamily="18" charset="0"/>
                      </a:rPr>
                      <m:t>𝐹</m:t>
                    </m:r>
                    <m:r>
                      <a:rPr lang="en-US" altLang="zh-CN" sz="1400">
                        <a:solidFill>
                          <a:srgbClr val="000000"/>
                        </a:solidFill>
                        <a:latin typeface="Cambria Math" panose="02040503050406030204" pitchFamily="18" charset="0"/>
                      </a:rPr>
                      <m:t>1−</m:t>
                    </m:r>
                    <m:r>
                      <a:rPr lang="en-US" altLang="zh-CN" sz="1400">
                        <a:solidFill>
                          <a:srgbClr val="000000"/>
                        </a:solidFill>
                        <a:latin typeface="Cambria Math" panose="02040503050406030204" pitchFamily="18" charset="0"/>
                      </a:rPr>
                      <m:t>𝑚𝑒𝑎𝑠𝑢𝑟𝑒</m:t>
                    </m:r>
                  </m:oMath>
                </a14:m>
                <a:endParaRPr lang="en-US" altLang="zh-CN" sz="1400" dirty="0" smtClean="0">
                  <a:solidFill>
                    <a:srgbClr val="000000"/>
                  </a:solidFill>
                </a:endParaRPr>
              </a:p>
              <a:p>
                <a:pPr marL="457200" lvl="1" indent="0">
                  <a:buNone/>
                </a:pPr>
                <a:endParaRPr lang="zh-CN" altLang="zh-CN" sz="14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652970"/>
              </a:xfrm>
              <a:prstGeom prst="rect">
                <a:avLst/>
              </a:prstGeom>
              <a:blipFill rotWithShape="1">
                <a:blip r:embed="rId1"/>
                <a:stretch>
                  <a:fillRect l="-530" t="-18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5227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基于聚类和时间序列的易腐商品分级需求预测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为了在一个层次中获得最多的利润</a:t>
            </a:r>
            <a:r>
              <a:rPr lang="zh-CN" altLang="en-US" sz="1800" dirty="0" smtClean="0">
                <a:solidFill>
                  <a:srgbClr val="000000"/>
                </a:solidFill>
              </a:rPr>
              <a:t>，一个</a:t>
            </a:r>
            <a:r>
              <a:rPr lang="zh-CN" altLang="en-US" sz="1800" dirty="0">
                <a:solidFill>
                  <a:srgbClr val="000000"/>
                </a:solidFill>
              </a:rPr>
              <a:t>有意义的商品聚类就变得尤其重要。在聚类过程中根据商品的销售模式自动识别出商品的类别，发现在缺货时易腐商品有着更高的替代率，也就是说消费者会买同类别的其他一种</a:t>
            </a:r>
            <a:r>
              <a:rPr lang="zh-CN" altLang="en-US" sz="1800" dirty="0" smtClean="0">
                <a:solidFill>
                  <a:srgbClr val="000000"/>
                </a:solidFill>
              </a:rPr>
              <a:t>商品</a:t>
            </a:r>
            <a:endParaRPr lang="en-US" altLang="zh-CN" sz="1800" dirty="0" smtClean="0">
              <a:solidFill>
                <a:srgbClr val="000000"/>
              </a:solidFill>
            </a:endParaRPr>
          </a:p>
          <a:p>
            <a:r>
              <a:rPr lang="zh-CN" altLang="en-US" sz="1800" dirty="0" smtClean="0">
                <a:solidFill>
                  <a:srgbClr val="000000"/>
                </a:solidFill>
              </a:rPr>
              <a:t>为了</a:t>
            </a:r>
            <a:r>
              <a:rPr lang="zh-CN" altLang="en-US" sz="1800" dirty="0">
                <a:solidFill>
                  <a:srgbClr val="000000"/>
                </a:solidFill>
              </a:rPr>
              <a:t>完成聚类分析，把销售点数据以一个向量来表示</a:t>
            </a:r>
            <a:r>
              <a:rPr lang="en-US" altLang="zh-CN" sz="1800" dirty="0">
                <a:solidFill>
                  <a:srgbClr val="000000"/>
                </a:solidFill>
              </a:rPr>
              <a:t>(Pa, q, Day)</a:t>
            </a:r>
            <a:r>
              <a:rPr lang="zh-CN" altLang="en-US" sz="1800" dirty="0">
                <a:solidFill>
                  <a:srgbClr val="000000"/>
                </a:solidFill>
              </a:rPr>
              <a:t>，表示商品</a:t>
            </a:r>
            <a:r>
              <a:rPr lang="en-US" altLang="zh-CN" sz="1800" dirty="0">
                <a:solidFill>
                  <a:srgbClr val="000000"/>
                </a:solidFill>
              </a:rPr>
              <a:t>a</a:t>
            </a:r>
            <a:r>
              <a:rPr lang="zh-CN" altLang="en-US" sz="1800" dirty="0">
                <a:solidFill>
                  <a:srgbClr val="000000"/>
                </a:solidFill>
              </a:rPr>
              <a:t>在季度</a:t>
            </a:r>
            <a:r>
              <a:rPr lang="en-US" altLang="zh-CN" sz="1800" dirty="0">
                <a:solidFill>
                  <a:srgbClr val="000000"/>
                </a:solidFill>
              </a:rPr>
              <a:t>q</a:t>
            </a:r>
            <a:r>
              <a:rPr lang="zh-CN" altLang="en-US" sz="1800" dirty="0">
                <a:solidFill>
                  <a:srgbClr val="000000"/>
                </a:solidFill>
              </a:rPr>
              <a:t>中每个工作日</a:t>
            </a:r>
            <a:r>
              <a:rPr lang="en-US" altLang="zh-CN" sz="1800" dirty="0">
                <a:solidFill>
                  <a:srgbClr val="000000"/>
                </a:solidFill>
              </a:rPr>
              <a:t>Day</a:t>
            </a:r>
            <a:r>
              <a:rPr lang="zh-CN" altLang="en-US" sz="1800" dirty="0">
                <a:solidFill>
                  <a:srgbClr val="000000"/>
                </a:solidFill>
              </a:rPr>
              <a:t>的日内销售模式。这样设计是因为每周的不同营业日和季节都会对销售带来影响。同时定义了在特定时间小时销售量对于全天销售量的比例。通过</a:t>
            </a:r>
            <a:r>
              <a:rPr lang="en-US" altLang="zh-CN" sz="1800" dirty="0">
                <a:solidFill>
                  <a:srgbClr val="000000"/>
                </a:solidFill>
              </a:rPr>
              <a:t>k-</a:t>
            </a:r>
            <a:r>
              <a:rPr lang="zh-CN" altLang="en-US" sz="1800" dirty="0">
                <a:solidFill>
                  <a:srgbClr val="000000"/>
                </a:solidFill>
              </a:rPr>
              <a:t>均值算法进行分组，聚类中心可以被看成特定类别的商品的一般需求。在进行聚类之后，通过多数投票来确定最后的商品组</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5227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基于聚类和时间序列的易腐商品分级需求预测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为了预测时序数据，使用自回归求和移动平均</a:t>
            </a:r>
            <a:r>
              <a:rPr lang="en-US" altLang="zh-CN" sz="1800" dirty="0">
                <a:solidFill>
                  <a:srgbClr val="000000"/>
                </a:solidFill>
              </a:rPr>
              <a:t>(ARIMA)</a:t>
            </a:r>
            <a:r>
              <a:rPr lang="zh-CN" altLang="en-US" sz="1800" dirty="0">
                <a:solidFill>
                  <a:srgbClr val="000000"/>
                </a:solidFill>
              </a:rPr>
              <a:t>模型的一个扩展</a:t>
            </a:r>
            <a:r>
              <a:rPr lang="en-US" altLang="zh-CN" sz="1800" dirty="0">
                <a:solidFill>
                  <a:srgbClr val="000000"/>
                </a:solidFill>
              </a:rPr>
              <a:t>(ARIMAX),</a:t>
            </a:r>
            <a:r>
              <a:rPr lang="zh-CN" altLang="en-US" sz="1800" dirty="0">
                <a:solidFill>
                  <a:srgbClr val="000000"/>
                </a:solidFill>
              </a:rPr>
              <a:t>允许合并外部要素变量。使用</a:t>
            </a:r>
            <a:r>
              <a:rPr lang="en-US" altLang="zh-CN" sz="1800" dirty="0">
                <a:solidFill>
                  <a:srgbClr val="000000"/>
                </a:solidFill>
              </a:rPr>
              <a:t>ARIMA(X)</a:t>
            </a:r>
            <a:r>
              <a:rPr lang="zh-CN" altLang="en-US" sz="1800" dirty="0">
                <a:solidFill>
                  <a:srgbClr val="000000"/>
                </a:solidFill>
              </a:rPr>
              <a:t>主要的挑战就是如何正确设置其中的参数，这需要统计学知识而且取决于数据的性质和假设的客户</a:t>
            </a:r>
            <a:r>
              <a:rPr lang="zh-CN" altLang="en-US" sz="1800" dirty="0" smtClean="0">
                <a:solidFill>
                  <a:srgbClr val="000000"/>
                </a:solidFill>
              </a:rPr>
              <a:t>行为</a:t>
            </a:r>
            <a:endParaRPr lang="en-US" altLang="zh-CN" sz="1800" dirty="0" smtClean="0">
              <a:solidFill>
                <a:srgbClr val="000000"/>
              </a:solidFill>
            </a:endParaRPr>
          </a:p>
          <a:p>
            <a:r>
              <a:rPr lang="zh-CN" altLang="en-US" sz="1800" dirty="0" smtClean="0">
                <a:solidFill>
                  <a:srgbClr val="000000"/>
                </a:solidFill>
              </a:rPr>
              <a:t>为了</a:t>
            </a:r>
            <a:r>
              <a:rPr lang="zh-CN" altLang="en-US" sz="1800" dirty="0">
                <a:solidFill>
                  <a:srgbClr val="000000"/>
                </a:solidFill>
              </a:rPr>
              <a:t>预测，有多种选择去构建时序。最直接的方法是使用一个时间序列来描述店铺营业的所有工作日的每日销售额。为了预测的后面几天的需求，可以直接设置预测范围到指定的长度。此外，一</a:t>
            </a:r>
            <a:r>
              <a:rPr lang="zh-CN" altLang="en-US" sz="1800" dirty="0" smtClean="0">
                <a:solidFill>
                  <a:srgbClr val="000000"/>
                </a:solidFill>
              </a:rPr>
              <a:t>种可能</a:t>
            </a:r>
            <a:r>
              <a:rPr lang="zh-CN" altLang="en-US" sz="1800" dirty="0">
                <a:solidFill>
                  <a:srgbClr val="000000"/>
                </a:solidFill>
              </a:rPr>
              <a:t>的方法是将每天的时序分解到一个时序中去。因为周的销售模式是差不多的，所以这个方法似乎合理。因此，要预测三天，就需要三个模型来预测相应时间序列的下一个点。这使得需要拟合预测模型的时间序列的长度减少了</a:t>
            </a:r>
            <a:r>
              <a:rPr lang="en-US" altLang="zh-CN" sz="1800" dirty="0" smtClean="0">
                <a:solidFill>
                  <a:srgbClr val="000000"/>
                </a:solidFill>
              </a:rPr>
              <a:t>83.33</a:t>
            </a:r>
            <a:r>
              <a:rPr lang="en-US" altLang="zh-CN" sz="1800" dirty="0">
                <a:solidFill>
                  <a:srgbClr val="000000"/>
                </a:solidFill>
              </a:rPr>
              <a:t>%</a:t>
            </a:r>
            <a:r>
              <a:rPr lang="zh-CN" altLang="en-US" sz="1800" dirty="0">
                <a:solidFill>
                  <a:srgbClr val="000000"/>
                </a:solidFill>
              </a:rPr>
              <a:t>。总共只有</a:t>
            </a:r>
            <a:r>
              <a:rPr lang="en-US" altLang="zh-CN" sz="1800" dirty="0">
                <a:solidFill>
                  <a:srgbClr val="000000"/>
                </a:solidFill>
              </a:rPr>
              <a:t>50%</a:t>
            </a:r>
            <a:r>
              <a:rPr lang="zh-CN" altLang="en-US" sz="1800" dirty="0">
                <a:solidFill>
                  <a:srgbClr val="000000"/>
                </a:solidFill>
              </a:rPr>
              <a:t>的现有数据用于预测未来三天的销售情况，这也导致计算时间减少</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5227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基于聚类和时间序列的易腐商品分级需求预测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将层次聚类方法应用于面包店数据集中的</a:t>
            </a:r>
            <a:r>
              <a:rPr lang="en-US" altLang="zh-CN" sz="1800" dirty="0">
                <a:solidFill>
                  <a:srgbClr val="000000"/>
                </a:solidFill>
              </a:rPr>
              <a:t>16</a:t>
            </a:r>
            <a:r>
              <a:rPr lang="zh-CN" altLang="en-US" sz="1800" dirty="0">
                <a:solidFill>
                  <a:srgbClr val="000000"/>
                </a:solidFill>
              </a:rPr>
              <a:t>种商品中。聚类分析基于</a:t>
            </a:r>
            <a:r>
              <a:rPr lang="en-US" altLang="zh-CN" sz="1800" dirty="0">
                <a:solidFill>
                  <a:srgbClr val="000000"/>
                </a:solidFill>
              </a:rPr>
              <a:t>384</a:t>
            </a:r>
            <a:r>
              <a:rPr lang="zh-CN" altLang="en-US" sz="1800" dirty="0">
                <a:solidFill>
                  <a:srgbClr val="000000"/>
                </a:solidFill>
              </a:rPr>
              <a:t>个特征向量，因为商店仅在星期天关闭。聚类分析发现工作日的需求模型和周末的是不一样的， 发现两种</a:t>
            </a:r>
            <a:r>
              <a:rPr lang="zh-CN" altLang="en-US" sz="1800" dirty="0" smtClean="0">
                <a:solidFill>
                  <a:srgbClr val="000000"/>
                </a:solidFill>
              </a:rPr>
              <a:t>几乎完美匹配</a:t>
            </a:r>
            <a:r>
              <a:rPr lang="zh-CN" altLang="en-US" sz="1800" dirty="0">
                <a:solidFill>
                  <a:srgbClr val="000000"/>
                </a:solidFill>
              </a:rPr>
              <a:t>的商品组</a:t>
            </a:r>
            <a:r>
              <a:rPr lang="en-US" altLang="zh-CN" sz="1800" dirty="0">
                <a:solidFill>
                  <a:srgbClr val="000000"/>
                </a:solidFill>
              </a:rPr>
              <a:t>Buns (</a:t>
            </a:r>
            <a:r>
              <a:rPr lang="zh-CN" altLang="en-US" sz="1800" dirty="0">
                <a:solidFill>
                  <a:srgbClr val="000000"/>
                </a:solidFill>
              </a:rPr>
              <a:t>圆形面包</a:t>
            </a:r>
            <a:r>
              <a:rPr lang="en-US" altLang="zh-CN" sz="1800" dirty="0">
                <a:solidFill>
                  <a:srgbClr val="000000"/>
                </a:solidFill>
              </a:rPr>
              <a:t>)</a:t>
            </a:r>
            <a:r>
              <a:rPr lang="zh-CN" altLang="en-US" sz="1800" dirty="0">
                <a:solidFill>
                  <a:srgbClr val="000000"/>
                </a:solidFill>
              </a:rPr>
              <a:t>和</a:t>
            </a:r>
            <a:r>
              <a:rPr lang="en-US" altLang="zh-CN" sz="1800" dirty="0">
                <a:solidFill>
                  <a:srgbClr val="000000"/>
                </a:solidFill>
              </a:rPr>
              <a:t>Bread (</a:t>
            </a:r>
            <a:r>
              <a:rPr lang="zh-CN" altLang="en-US" sz="1800" dirty="0">
                <a:solidFill>
                  <a:srgbClr val="000000"/>
                </a:solidFill>
              </a:rPr>
              <a:t>长条形面包</a:t>
            </a:r>
            <a:r>
              <a:rPr lang="en-US" altLang="zh-CN" sz="1800" dirty="0">
                <a:solidFill>
                  <a:srgbClr val="000000"/>
                </a:solidFill>
              </a:rPr>
              <a:t>)</a:t>
            </a:r>
            <a:r>
              <a:rPr lang="zh-CN" altLang="en-US" sz="1800" dirty="0">
                <a:solidFill>
                  <a:srgbClr val="000000"/>
                </a:solidFill>
              </a:rPr>
              <a:t>。根据这些观察结果，将特征向量分成一个包含所有工作日向量的集合</a:t>
            </a:r>
            <a:r>
              <a:rPr lang="en-US" altLang="zh-CN" sz="1800" dirty="0">
                <a:solidFill>
                  <a:srgbClr val="000000"/>
                </a:solidFill>
              </a:rPr>
              <a:t>( 320</a:t>
            </a:r>
            <a:r>
              <a:rPr lang="zh-CN" altLang="en-US" sz="1800" dirty="0">
                <a:solidFill>
                  <a:srgbClr val="000000"/>
                </a:solidFill>
              </a:rPr>
              <a:t>个向量</a:t>
            </a:r>
            <a:r>
              <a:rPr lang="en-US" altLang="zh-CN" sz="1800" dirty="0">
                <a:solidFill>
                  <a:srgbClr val="000000"/>
                </a:solidFill>
              </a:rPr>
              <a:t>)</a:t>
            </a:r>
            <a:r>
              <a:rPr lang="zh-CN" altLang="en-US" sz="1800" dirty="0">
                <a:solidFill>
                  <a:srgbClr val="000000"/>
                </a:solidFill>
              </a:rPr>
              <a:t>以及一个包含周末销售模式的所有向量的集合</a:t>
            </a:r>
            <a:r>
              <a:rPr lang="en-US" altLang="zh-CN" sz="1800" dirty="0">
                <a:solidFill>
                  <a:srgbClr val="000000"/>
                </a:solidFill>
              </a:rPr>
              <a:t>(64</a:t>
            </a:r>
            <a:r>
              <a:rPr lang="zh-CN" altLang="en-US" sz="1800" dirty="0">
                <a:solidFill>
                  <a:srgbClr val="000000"/>
                </a:solidFill>
              </a:rPr>
              <a:t>个向量</a:t>
            </a:r>
            <a:r>
              <a:rPr lang="en-US" altLang="zh-CN" sz="1800" dirty="0">
                <a:solidFill>
                  <a:srgbClr val="000000"/>
                </a:solidFill>
              </a:rPr>
              <a:t>)</a:t>
            </a:r>
            <a:r>
              <a:rPr lang="zh-CN" altLang="en-US" sz="1800" dirty="0">
                <a:solidFill>
                  <a:srgbClr val="000000"/>
                </a:solidFill>
              </a:rPr>
              <a:t>。对于每组向量，应用</a:t>
            </a:r>
            <a:r>
              <a:rPr lang="en-US" altLang="zh-CN" sz="1800" dirty="0" smtClean="0">
                <a:solidFill>
                  <a:srgbClr val="000000"/>
                </a:solidFill>
              </a:rPr>
              <a:t>k=2</a:t>
            </a:r>
            <a:r>
              <a:rPr lang="zh-CN" altLang="en-US" sz="1800" dirty="0">
                <a:solidFill>
                  <a:srgbClr val="000000"/>
                </a:solidFill>
              </a:rPr>
              <a:t>的</a:t>
            </a:r>
            <a:r>
              <a:rPr lang="en-US" altLang="zh-CN" sz="1800" dirty="0" smtClean="0">
                <a:solidFill>
                  <a:srgbClr val="000000"/>
                </a:solidFill>
              </a:rPr>
              <a:t>k-</a:t>
            </a:r>
            <a:r>
              <a:rPr lang="zh-CN" altLang="en-US" sz="1800" dirty="0" smtClean="0">
                <a:solidFill>
                  <a:srgbClr val="000000"/>
                </a:solidFill>
              </a:rPr>
              <a:t>均值</a:t>
            </a:r>
            <a:endParaRPr lang="zh-CN" altLang="zh-CN" sz="1800" dirty="0">
              <a:solidFill>
                <a:srgbClr val="000000"/>
              </a:solidFill>
            </a:endParaRPr>
          </a:p>
        </p:txBody>
      </p:sp>
      <p:pic>
        <p:nvPicPr>
          <p:cNvPr id="10" name="Picture 2083"/>
          <p:cNvPicPr/>
          <p:nvPr/>
        </p:nvPicPr>
        <p:blipFill>
          <a:blip r:embed="rId1"/>
          <a:stretch>
            <a:fillRect/>
          </a:stretch>
        </p:blipFill>
        <p:spPr>
          <a:xfrm>
            <a:off x="1708150" y="2863093"/>
            <a:ext cx="5727700" cy="1560195"/>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5227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基于聚类和时间序列的易腐商品分级需求预测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预测模型使用直接预测和层级预测的方法</a:t>
            </a:r>
            <a:endParaRPr lang="en-US" altLang="zh-CN" sz="1800" dirty="0">
              <a:solidFill>
                <a:srgbClr val="000000"/>
              </a:solidFill>
            </a:endParaRPr>
          </a:p>
          <a:p>
            <a:r>
              <a:rPr lang="zh-CN" altLang="en-US" sz="1800" dirty="0">
                <a:solidFill>
                  <a:srgbClr val="000000"/>
                </a:solidFill>
              </a:rPr>
              <a:t>直接预测关注店铺层级（</a:t>
            </a:r>
            <a:r>
              <a:rPr lang="en-US" altLang="zh-CN" sz="1800" dirty="0">
                <a:solidFill>
                  <a:srgbClr val="000000"/>
                </a:solidFill>
              </a:rPr>
              <a:t>SA</a:t>
            </a:r>
            <a:r>
              <a:rPr lang="zh-CN" altLang="en-US" sz="1800" dirty="0">
                <a:solidFill>
                  <a:srgbClr val="000000"/>
                </a:solidFill>
              </a:rPr>
              <a:t>）和地区商品层次（</a:t>
            </a:r>
            <a:r>
              <a:rPr lang="en-US" altLang="zh-CN" sz="1800" dirty="0">
                <a:solidFill>
                  <a:srgbClr val="000000"/>
                </a:solidFill>
              </a:rPr>
              <a:t>RA</a:t>
            </a:r>
            <a:r>
              <a:rPr lang="zh-CN" altLang="en-US" sz="1800" dirty="0">
                <a:solidFill>
                  <a:srgbClr val="000000"/>
                </a:solidFill>
              </a:rPr>
              <a:t>）的日常需求的预测准确性，因为这些层级和现在的用例最为相关</a:t>
            </a:r>
            <a:endParaRPr lang="en-US" altLang="zh-CN" sz="1800" dirty="0">
              <a:solidFill>
                <a:srgbClr val="000000"/>
              </a:solidFill>
            </a:endParaRPr>
          </a:p>
          <a:p>
            <a:r>
              <a:rPr lang="zh-CN" altLang="zh-CN" sz="1800" dirty="0">
                <a:solidFill>
                  <a:srgbClr val="000000"/>
                </a:solidFill>
              </a:rPr>
              <a:t>地区层圆形小面包时间序列节选</a:t>
            </a:r>
            <a:endParaRPr lang="zh-CN" altLang="zh-CN" sz="1800" dirty="0">
              <a:solidFill>
                <a:srgbClr val="000000"/>
              </a:solidFill>
            </a:endParaRPr>
          </a:p>
        </p:txBody>
      </p:sp>
      <p:pic>
        <p:nvPicPr>
          <p:cNvPr id="13" name="图片 12"/>
          <p:cNvPicPr/>
          <p:nvPr/>
        </p:nvPicPr>
        <p:blipFill>
          <a:blip r:embed="rId1">
            <a:extLst>
              <a:ext uri="{28A0092B-C50C-407E-A947-70E740481C1C}">
                <a14:useLocalDpi xmlns:a14="http://schemas.microsoft.com/office/drawing/2010/main" val="0"/>
              </a:ext>
            </a:extLst>
          </a:blip>
          <a:srcRect/>
          <a:stretch>
            <a:fillRect/>
          </a:stretch>
        </p:blipFill>
        <p:spPr bwMode="auto">
          <a:xfrm>
            <a:off x="2347277" y="2481838"/>
            <a:ext cx="4449445" cy="2127885"/>
          </a:xfrm>
          <a:prstGeom prst="rect">
            <a:avLst/>
          </a:prstGeom>
          <a:noFill/>
          <a:ln>
            <a:noFill/>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5227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基于聚类和时间序列的易腐商品分级需求预测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不同层次所用的</a:t>
            </a:r>
            <a:r>
              <a:rPr lang="en-US" altLang="zh-CN" sz="1800" dirty="0">
                <a:solidFill>
                  <a:srgbClr val="000000"/>
                </a:solidFill>
              </a:rPr>
              <a:t>ARIMAX</a:t>
            </a:r>
            <a:r>
              <a:rPr lang="zh-CN" altLang="zh-CN" sz="1800" dirty="0">
                <a:solidFill>
                  <a:srgbClr val="000000"/>
                </a:solidFill>
              </a:rPr>
              <a:t>的参数</a:t>
            </a:r>
            <a:r>
              <a:rPr lang="zh-CN" altLang="zh-CN" sz="1800" dirty="0" smtClean="0">
                <a:solidFill>
                  <a:srgbClr val="000000"/>
                </a:solidFill>
              </a:rPr>
              <a:t>如</a:t>
            </a:r>
            <a:r>
              <a:rPr lang="zh-CN" altLang="en-US" sz="1800" dirty="0" smtClean="0">
                <a:solidFill>
                  <a:srgbClr val="000000"/>
                </a:solidFill>
              </a:rPr>
              <a:t>下表</a:t>
            </a:r>
            <a:r>
              <a:rPr lang="zh-CN" altLang="zh-CN" sz="1800" dirty="0" smtClean="0">
                <a:solidFill>
                  <a:srgbClr val="000000"/>
                </a:solidFill>
              </a:rPr>
              <a:t>所</a:t>
            </a:r>
            <a:r>
              <a:rPr lang="zh-CN" altLang="zh-CN" sz="1800" dirty="0">
                <a:solidFill>
                  <a:srgbClr val="000000"/>
                </a:solidFill>
              </a:rPr>
              <a:t>示，使用</a:t>
            </a:r>
            <a:r>
              <a:rPr lang="en-US" altLang="zh-CN" sz="1800" dirty="0">
                <a:solidFill>
                  <a:srgbClr val="000000"/>
                </a:solidFill>
              </a:rPr>
              <a:t>ARIMAX</a:t>
            </a:r>
            <a:r>
              <a:rPr lang="zh-CN" altLang="zh-CN" sz="1800" dirty="0">
                <a:solidFill>
                  <a:srgbClr val="000000"/>
                </a:solidFill>
              </a:rPr>
              <a:t>和</a:t>
            </a:r>
            <a:r>
              <a:rPr lang="en-US" altLang="zh-CN" sz="1800" dirty="0">
                <a:solidFill>
                  <a:srgbClr val="000000"/>
                </a:solidFill>
              </a:rPr>
              <a:t>ARIMA</a:t>
            </a:r>
            <a:r>
              <a:rPr lang="zh-CN" altLang="zh-CN" sz="1800" dirty="0">
                <a:solidFill>
                  <a:srgbClr val="000000"/>
                </a:solidFill>
              </a:rPr>
              <a:t>模型的预测</a:t>
            </a:r>
            <a:r>
              <a:rPr lang="en-US" altLang="zh-CN" sz="1800" dirty="0">
                <a:solidFill>
                  <a:srgbClr val="000000"/>
                </a:solidFill>
              </a:rPr>
              <a:t>MAPE</a:t>
            </a:r>
            <a:r>
              <a:rPr lang="zh-CN" altLang="zh-CN" sz="1800" dirty="0">
                <a:solidFill>
                  <a:srgbClr val="000000"/>
                </a:solidFill>
              </a:rPr>
              <a:t>结果</a:t>
            </a:r>
            <a:r>
              <a:rPr lang="zh-CN" altLang="zh-CN" sz="1800" dirty="0" smtClean="0">
                <a:solidFill>
                  <a:srgbClr val="000000"/>
                </a:solidFill>
              </a:rPr>
              <a:t>如</a:t>
            </a:r>
            <a:r>
              <a:rPr lang="zh-CN" altLang="en-US" sz="1800" dirty="0">
                <a:solidFill>
                  <a:srgbClr val="000000"/>
                </a:solidFill>
              </a:rPr>
              <a:t>下</a:t>
            </a:r>
            <a:r>
              <a:rPr lang="zh-CN" altLang="en-US" sz="1800" dirty="0" smtClean="0">
                <a:solidFill>
                  <a:srgbClr val="000000"/>
                </a:solidFill>
              </a:rPr>
              <a:t>图所示</a:t>
            </a:r>
            <a:endParaRPr lang="zh-CN" altLang="zh-CN" sz="1800" dirty="0">
              <a:solidFill>
                <a:srgbClr val="000000"/>
              </a:solidFill>
            </a:endParaRPr>
          </a:p>
        </p:txBody>
      </p:sp>
      <p:pic>
        <p:nvPicPr>
          <p:cNvPr id="10" name="图片 9"/>
          <p:cNvPicPr/>
          <p:nvPr/>
        </p:nvPicPr>
        <p:blipFill>
          <a:blip r:embed="rId1">
            <a:extLst>
              <a:ext uri="{28A0092B-C50C-407E-A947-70E740481C1C}">
                <a14:useLocalDpi xmlns:a14="http://schemas.microsoft.com/office/drawing/2010/main" val="0"/>
              </a:ext>
            </a:extLst>
          </a:blip>
          <a:srcRect/>
          <a:stretch>
            <a:fillRect/>
          </a:stretch>
        </p:blipFill>
        <p:spPr bwMode="auto">
          <a:xfrm>
            <a:off x="1179513" y="2012695"/>
            <a:ext cx="2418452" cy="1742352"/>
          </a:xfrm>
          <a:prstGeom prst="rect">
            <a:avLst/>
          </a:prstGeom>
          <a:noFill/>
          <a:ln>
            <a:noFill/>
          </a:ln>
        </p:spPr>
      </p:pic>
      <p:pic>
        <p:nvPicPr>
          <p:cNvPr id="14" name="图片 13"/>
          <p:cNvPicPr/>
          <p:nvPr/>
        </p:nvPicPr>
        <p:blipFill>
          <a:blip r:embed="rId2">
            <a:extLst>
              <a:ext uri="{28A0092B-C50C-407E-A947-70E740481C1C}">
                <a14:useLocalDpi xmlns:a14="http://schemas.microsoft.com/office/drawing/2010/main" val="0"/>
              </a:ext>
            </a:extLst>
          </a:blip>
          <a:srcRect/>
          <a:stretch>
            <a:fillRect/>
          </a:stretch>
        </p:blipFill>
        <p:spPr bwMode="auto">
          <a:xfrm>
            <a:off x="5025472" y="2012695"/>
            <a:ext cx="2766805" cy="1742352"/>
          </a:xfrm>
          <a:prstGeom prst="rect">
            <a:avLst/>
          </a:prstGeom>
          <a:noFill/>
          <a:ln>
            <a:noFill/>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5227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基于聚类和时间序列的易腐商品分级需求预测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36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层次预测</a:t>
            </a:r>
            <a:endParaRPr lang="en-US" altLang="zh-CN" sz="1800" dirty="0">
              <a:solidFill>
                <a:srgbClr val="000000"/>
              </a:solidFill>
            </a:endParaRPr>
          </a:p>
          <a:p>
            <a:r>
              <a:rPr lang="zh-CN" altLang="en-US" sz="1800" dirty="0">
                <a:solidFill>
                  <a:srgbClr val="000000"/>
                </a:solidFill>
              </a:rPr>
              <a:t>研究了是否层级预测方法会提高准确度或者减小预测的成本。经过比较只有自底向上的层级预测也就是从低层级开始预测，也就是商品层级向区域级进行预测，与直接预测的结果没有显著的不同。在店铺和区域内的特定商品聚集</a:t>
            </a:r>
            <a:r>
              <a:rPr lang="en-US" altLang="zh-CN" sz="1800" dirty="0">
                <a:solidFill>
                  <a:srgbClr val="000000"/>
                </a:solidFill>
              </a:rPr>
              <a:t>(</a:t>
            </a:r>
            <a:r>
              <a:rPr lang="en-US" altLang="zh-CN" sz="1800" dirty="0" smtClean="0">
                <a:solidFill>
                  <a:srgbClr val="000000"/>
                </a:solidFill>
              </a:rPr>
              <a:t>SC</a:t>
            </a:r>
            <a:r>
              <a:rPr lang="zh-CN" altLang="en-US" sz="1800" dirty="0" smtClean="0">
                <a:solidFill>
                  <a:srgbClr val="000000"/>
                </a:solidFill>
              </a:rPr>
              <a:t>和</a:t>
            </a:r>
            <a:r>
              <a:rPr lang="en-US" altLang="zh-CN" sz="1800" dirty="0">
                <a:solidFill>
                  <a:srgbClr val="000000"/>
                </a:solidFill>
              </a:rPr>
              <a:t>RC)</a:t>
            </a:r>
            <a:r>
              <a:rPr lang="zh-CN" altLang="en-US" sz="1800" dirty="0">
                <a:solidFill>
                  <a:srgbClr val="000000"/>
                </a:solidFill>
              </a:rPr>
              <a:t>，自上而下的预测产生了比直接预测更好的效果。自顶向下的预测更加适合对高级层级的预测。在预测过程前，将相同类型的时间序列归类</a:t>
            </a:r>
            <a:r>
              <a:rPr lang="zh-CN" altLang="en-US" sz="1800" dirty="0" smtClean="0">
                <a:solidFill>
                  <a:srgbClr val="000000"/>
                </a:solidFill>
              </a:rPr>
              <a:t>在一起</a:t>
            </a:r>
            <a:r>
              <a:rPr lang="zh-CN" altLang="en-US" sz="1800" dirty="0">
                <a:solidFill>
                  <a:srgbClr val="000000"/>
                </a:solidFill>
              </a:rPr>
              <a:t>是很重要的。越低层的时间序列越相似预测越精准。自上而下的预测确确实实减少了计算成本并且带来了更好的</a:t>
            </a:r>
            <a:r>
              <a:rPr lang="zh-CN" altLang="en-US" sz="1800" dirty="0" smtClean="0">
                <a:solidFill>
                  <a:srgbClr val="000000"/>
                </a:solidFill>
              </a:rPr>
              <a:t>扩展性</a:t>
            </a:r>
            <a:endParaRPr lang="en-US" altLang="zh-CN" sz="1800" dirty="0" smtClean="0">
              <a:solidFill>
                <a:srgbClr val="000000"/>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5227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基于聚类和时间序列的易腐商品分级需求预测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上述</a:t>
            </a:r>
            <a:r>
              <a:rPr lang="zh-CN" altLang="en-US" sz="1800" dirty="0">
                <a:solidFill>
                  <a:srgbClr val="000000"/>
                </a:solidFill>
              </a:rPr>
              <a:t>预测模型使管理者在易腐制品供应的决策更加合理，减少了决策成本和运营成本，可以解放更多人力，企业拥有者不用再费心在</a:t>
            </a:r>
            <a:r>
              <a:rPr lang="zh-CN" altLang="en-US" sz="1800">
                <a:solidFill>
                  <a:srgbClr val="000000"/>
                </a:solidFill>
              </a:rPr>
              <a:t>管理</a:t>
            </a:r>
            <a:r>
              <a:rPr lang="zh-CN" altLang="en-US" sz="1800" smtClean="0">
                <a:solidFill>
                  <a:srgbClr val="000000"/>
                </a:solidFill>
              </a:rPr>
              <a:t>之上。同时</a:t>
            </a:r>
            <a:r>
              <a:rPr lang="zh-CN" altLang="en-US" sz="1800" dirty="0">
                <a:solidFill>
                  <a:srgbClr val="000000"/>
                </a:solidFill>
              </a:rPr>
              <a:t>还减少了商品浪费，为企业节省更多的成本</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0688" y="998538"/>
            <a:ext cx="5668962" cy="3192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2"/>
          <p:cNvSpPr txBox="1"/>
          <p:nvPr/>
        </p:nvSpPr>
        <p:spPr>
          <a:xfrm>
            <a:off x="3314700" y="1831975"/>
            <a:ext cx="1724025" cy="1016000"/>
          </a:xfrm>
          <a:prstGeom prst="rect">
            <a:avLst/>
          </a:prstGeom>
          <a:noFill/>
        </p:spPr>
        <p:txBody>
          <a:bodyPr wrap="none">
            <a:spAutoFit/>
          </a:bodyPr>
          <a:lstStyle/>
          <a:p>
            <a:pPr>
              <a:defRPr/>
            </a:pPr>
            <a:r>
              <a:rPr lang="zh-CN" altLang="en-US" sz="6000" dirty="0">
                <a:solidFill>
                  <a:schemeClr val="accent6">
                    <a:lumMod val="75000"/>
                  </a:schemeClr>
                </a:solidFill>
                <a:latin typeface="微软雅黑" panose="020B0503020204020204" pitchFamily="34" charset="-122"/>
                <a:ea typeface="微软雅黑" panose="020B0503020204020204" pitchFamily="34" charset="-122"/>
              </a:rPr>
              <a:t>谢谢</a:t>
            </a:r>
            <a:endParaRPr lang="zh-CN" altLang="en-US" sz="6000" dirty="0">
              <a:solidFill>
                <a:schemeClr val="accent6">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外部指标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182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en-US" altLang="zh-CN" sz="1800" dirty="0" err="1" smtClean="0">
                    <a:solidFill>
                      <a:srgbClr val="000000"/>
                    </a:solidFill>
                  </a:rPr>
                  <a:t>Jaccard</a:t>
                </a:r>
                <a:r>
                  <a:rPr lang="zh-CN" altLang="zh-CN" sz="1800" dirty="0">
                    <a:solidFill>
                      <a:srgbClr val="000000"/>
                    </a:solidFill>
                  </a:rPr>
                  <a:t>系数（</a:t>
                </a:r>
                <a:r>
                  <a:rPr lang="en-US" altLang="zh-CN" sz="1800" dirty="0" err="1">
                    <a:solidFill>
                      <a:srgbClr val="000000"/>
                    </a:solidFill>
                  </a:rPr>
                  <a:t>Jaccard</a:t>
                </a:r>
                <a:r>
                  <a:rPr lang="en-US" altLang="zh-CN" sz="1800" dirty="0">
                    <a:solidFill>
                      <a:srgbClr val="000000"/>
                    </a:solidFill>
                  </a:rPr>
                  <a:t> Coefficient</a:t>
                </a:r>
                <a:r>
                  <a:rPr lang="zh-CN" altLang="zh-CN" sz="1800" dirty="0">
                    <a:solidFill>
                      <a:srgbClr val="000000"/>
                    </a:solidFill>
                  </a:rPr>
                  <a:t>）</a:t>
                </a:r>
              </a:p>
              <a:p>
                <a:pPr lvl="1"/>
                <a14:m>
                  <m:oMath xmlns:m="http://schemas.openxmlformats.org/officeDocument/2006/math">
                    <m:r>
                      <a:rPr lang="en-US" altLang="zh-CN" sz="1400">
                        <a:solidFill>
                          <a:srgbClr val="000000"/>
                        </a:solidFill>
                        <a:latin typeface="Cambria Math" panose="02040503050406030204" pitchFamily="18" charset="0"/>
                      </a:rPr>
                      <m:t>𝐽</m:t>
                    </m:r>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𝑎</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𝑏</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𝑐</m:t>
                        </m:r>
                      </m:den>
                    </m:f>
                  </m:oMath>
                </a14:m>
                <a:endParaRPr lang="zh-CN" altLang="zh-CN" sz="1400" dirty="0">
                  <a:solidFill>
                    <a:srgbClr val="000000"/>
                  </a:solidFill>
                </a:endParaRPr>
              </a:p>
              <a:p>
                <a:pPr lvl="0"/>
                <a:r>
                  <a:rPr lang="en-US" altLang="zh-CN" sz="1800" dirty="0">
                    <a:solidFill>
                      <a:srgbClr val="000000"/>
                    </a:solidFill>
                  </a:rPr>
                  <a:t>FM</a:t>
                </a:r>
                <a:r>
                  <a:rPr lang="zh-CN" altLang="zh-CN" sz="1800" dirty="0">
                    <a:solidFill>
                      <a:srgbClr val="000000"/>
                    </a:solidFill>
                  </a:rPr>
                  <a:t>指数（</a:t>
                </a:r>
                <a:r>
                  <a:rPr lang="en-US" altLang="zh-CN" sz="1800" dirty="0">
                    <a:solidFill>
                      <a:srgbClr val="000000"/>
                    </a:solidFill>
                  </a:rPr>
                  <a:t>Fowlkes and Mallows Index</a:t>
                </a:r>
                <a:r>
                  <a:rPr lang="zh-CN" altLang="zh-CN" sz="1800" dirty="0">
                    <a:solidFill>
                      <a:srgbClr val="000000"/>
                    </a:solidFill>
                  </a:rPr>
                  <a:t>）</a:t>
                </a:r>
              </a:p>
              <a:p>
                <a:pPr lvl="1"/>
                <a14:m>
                  <m:oMath xmlns:m="http://schemas.openxmlformats.org/officeDocument/2006/math">
                    <m:r>
                      <a:rPr lang="en-US" altLang="zh-CN" sz="1400">
                        <a:solidFill>
                          <a:srgbClr val="000000"/>
                        </a:solidFill>
                        <a:latin typeface="Cambria Math" panose="02040503050406030204" pitchFamily="18" charset="0"/>
                      </a:rPr>
                      <m:t>𝐹𝑀</m:t>
                    </m:r>
                    <m:r>
                      <a:rPr lang="en-US" altLang="zh-CN" sz="1400">
                        <a:solidFill>
                          <a:srgbClr val="000000"/>
                        </a:solidFill>
                        <a:latin typeface="Cambria Math" panose="02040503050406030204" pitchFamily="18" charset="0"/>
                      </a:rPr>
                      <m:t>=</m:t>
                    </m:r>
                    <m:rad>
                      <m:radPr>
                        <m:degHide m:val="on"/>
                        <m:ctrlPr>
                          <a:rPr lang="zh-CN" altLang="zh-CN" sz="1400" i="1">
                            <a:solidFill>
                              <a:srgbClr val="000000"/>
                            </a:solidFill>
                            <a:latin typeface="Cambria Math"/>
                          </a:rPr>
                        </m:ctrlPr>
                      </m:radPr>
                      <m:deg/>
                      <m:e>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𝑎</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𝑏</m:t>
                            </m:r>
                          </m:den>
                        </m:f>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𝑎</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𝑐</m:t>
                            </m:r>
                          </m:den>
                        </m:f>
                      </m:e>
                    </m:rad>
                  </m:oMath>
                </a14:m>
                <a:endParaRPr lang="zh-CN" altLang="zh-CN" sz="1400" dirty="0">
                  <a:solidFill>
                    <a:srgbClr val="000000"/>
                  </a:solidFill>
                </a:endParaRPr>
              </a:p>
              <a:p>
                <a:r>
                  <a:rPr lang="zh-CN" altLang="zh-CN" sz="1800" dirty="0" smtClean="0">
                    <a:solidFill>
                      <a:srgbClr val="000000"/>
                    </a:solidFill>
                  </a:rPr>
                  <a:t>以上</a:t>
                </a:r>
                <a:r>
                  <a:rPr lang="zh-CN" altLang="zh-CN" sz="1800" dirty="0">
                    <a:solidFill>
                      <a:srgbClr val="000000"/>
                    </a:solidFill>
                  </a:rPr>
                  <a:t>四个度量指标的值越大，表明聚类结果和参考模型直接的划分结果越吻合，聚类结果就越</a:t>
                </a:r>
                <a:r>
                  <a:rPr lang="zh-CN" altLang="zh-CN" sz="1800" dirty="0" smtClean="0">
                    <a:solidFill>
                      <a:srgbClr val="000000"/>
                    </a:solidFill>
                  </a:rPr>
                  <a:t>好</a:t>
                </a:r>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182329"/>
              </a:xfrm>
              <a:prstGeom prst="rect">
                <a:avLst/>
              </a:prstGeom>
              <a:blipFill rotWithShape="1">
                <a:blip r:embed="rId1"/>
                <a:stretch>
                  <a:fillRect l="-530" t="-2235" b="-25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7141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zh-CN" altLang="zh-CN" sz="1800" dirty="0" smtClean="0">
                    <a:solidFill>
                      <a:srgbClr val="000000"/>
                    </a:solidFill>
                  </a:rPr>
                  <a:t>内部指标不借助外部参考模型，利用样本点和聚类中心之间的距离来衡量聚类结果的好坏。在聚类分析中，对于两个</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维样本</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2</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𝑖𝑚</m:t>
                            </m:r>
                          </m:sub>
                        </m:sSub>
                      </m:e>
                    </m:d>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2</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𝑗𝑚</m:t>
                            </m:r>
                          </m:sub>
                        </m:sSub>
                      </m:e>
                    </m:d>
                  </m:oMath>
                </a14:m>
                <a:endParaRPr lang="en-US" altLang="zh-CN" sz="1800" dirty="0" smtClean="0">
                  <a:solidFill>
                    <a:srgbClr val="000000"/>
                  </a:solidFill>
                </a:endParaRPr>
              </a:p>
              <a:p>
                <a:pPr lvl="0"/>
                <a:r>
                  <a:rPr lang="zh-CN" altLang="zh-CN" sz="1800" dirty="0" smtClean="0">
                    <a:solidFill>
                      <a:srgbClr val="000000"/>
                    </a:solidFill>
                  </a:rPr>
                  <a:t>常用</a:t>
                </a:r>
                <a:r>
                  <a:rPr lang="zh-CN" altLang="zh-CN" sz="1800" dirty="0">
                    <a:solidFill>
                      <a:srgbClr val="000000"/>
                    </a:solidFill>
                  </a:rPr>
                  <a:t>的距离度量有欧式距离、曼哈顿距离、切比雪夫距离和明可夫斯基距离</a:t>
                </a:r>
                <a:r>
                  <a:rPr lang="zh-CN" altLang="zh-CN" sz="1800" dirty="0" smtClean="0">
                    <a:solidFill>
                      <a:srgbClr val="000000"/>
                    </a:solidFill>
                  </a:rPr>
                  <a:t>等</a:t>
                </a:r>
                <a:endParaRPr lang="en-US" altLang="zh-CN" sz="1800" dirty="0" smtClean="0">
                  <a:solidFill>
                    <a:srgbClr val="000000"/>
                  </a:solidFill>
                </a:endParaRPr>
              </a:p>
              <a:p>
                <a:r>
                  <a:rPr lang="zh-CN" altLang="zh-CN" sz="1800" dirty="0">
                    <a:solidFill>
                      <a:srgbClr val="000000"/>
                    </a:solidFill>
                  </a:rPr>
                  <a:t>欧式距离（</a:t>
                </a:r>
                <a:r>
                  <a:rPr lang="en-US" altLang="zh-CN" sz="1800" dirty="0">
                    <a:solidFill>
                      <a:srgbClr val="000000"/>
                    </a:solidFill>
                  </a:rPr>
                  <a:t>Euclidean Distance</a:t>
                </a:r>
                <a:r>
                  <a:rPr lang="zh-CN" altLang="zh-CN" sz="1800" dirty="0">
                    <a:solidFill>
                      <a:srgbClr val="000000"/>
                    </a:solidFill>
                  </a:rPr>
                  <a:t>）是计算欧式空间中两点之间的距离，是最容易理解的距离计算方法，其计算公式如下：</a:t>
                </a:r>
              </a:p>
              <a:p>
                <a:pPr lvl="1"/>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𝑑𝑖𝑠𝑡</m:t>
                        </m:r>
                      </m:e>
                      <m:sub>
                        <m:r>
                          <a:rPr lang="en-US" altLang="zh-CN" sz="1400">
                            <a:solidFill>
                              <a:srgbClr val="000000"/>
                            </a:solidFill>
                            <a:latin typeface="Cambria Math" panose="02040503050406030204" pitchFamily="18" charset="0"/>
                          </a:rPr>
                          <m:t>𝑒𝑑</m:t>
                        </m:r>
                      </m:sub>
                    </m:sSub>
                    <m:r>
                      <a:rPr lang="en-US" altLang="zh-CN" sz="1400">
                        <a:solidFill>
                          <a:srgbClr val="000000"/>
                        </a:solidFill>
                        <a:latin typeface="Cambria Math" panose="02040503050406030204" pitchFamily="18" charset="0"/>
                      </a:rPr>
                      <m:t>=</m:t>
                    </m:r>
                    <m:rad>
                      <m:radPr>
                        <m:degHide m:val="on"/>
                        <m:ctrlPr>
                          <a:rPr lang="zh-CN" altLang="zh-CN" sz="1400" i="1">
                            <a:solidFill>
                              <a:srgbClr val="000000"/>
                            </a:solidFill>
                            <a:latin typeface="Cambria Math"/>
                          </a:rPr>
                        </m:ctrlPr>
                      </m:radPr>
                      <m:deg/>
                      <m:e>
                        <m:nary>
                          <m:naryPr>
                            <m:chr m:val="∑"/>
                            <m:limLoc m:val="undOvr"/>
                            <m:ctrlPr>
                              <a:rPr lang="zh-CN" altLang="zh-CN" sz="1400" i="1">
                                <a:solidFill>
                                  <a:srgbClr val="000000"/>
                                </a:solidFill>
                                <a:latin typeface="Cambria Math"/>
                              </a:rPr>
                            </m:ctrlPr>
                          </m:naryPr>
                          <m:sub>
                            <m:r>
                              <a:rPr lang="en-US" altLang="zh-CN" sz="1400">
                                <a:solidFill>
                                  <a:srgbClr val="000000"/>
                                </a:solidFill>
                                <a:latin typeface="Cambria Math" panose="02040503050406030204" pitchFamily="18" charset="0"/>
                              </a:rPr>
                              <m:t>𝑘</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𝑚</m:t>
                            </m:r>
                          </m:sup>
                          <m:e>
                            <m:sSup>
                              <m:sSupPr>
                                <m:ctrlPr>
                                  <a:rPr lang="zh-CN" altLang="zh-CN" sz="1400" i="1">
                                    <a:solidFill>
                                      <a:srgbClr val="000000"/>
                                    </a:solidFill>
                                    <a:latin typeface="Cambria Math"/>
                                  </a:rPr>
                                </m:ctrlPr>
                              </m:sSupPr>
                              <m:e>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𝑖𝑘</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𝑗𝑘</m:t>
                                        </m:r>
                                      </m:sub>
                                    </m:sSub>
                                  </m:e>
                                </m:d>
                              </m:e>
                              <m:sup>
                                <m:r>
                                  <a:rPr lang="en-US" altLang="zh-CN" sz="1400">
                                    <a:solidFill>
                                      <a:srgbClr val="000000"/>
                                    </a:solidFill>
                                    <a:latin typeface="Cambria Math" panose="02040503050406030204" pitchFamily="18" charset="0"/>
                                  </a:rPr>
                                  <m:t>2</m:t>
                                </m:r>
                              </m:sup>
                            </m:sSup>
                          </m:e>
                        </m:nary>
                      </m:e>
                    </m:rad>
                  </m:oMath>
                </a14:m>
                <a:endParaRPr lang="zh-CN" altLang="zh-CN" sz="14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714141"/>
              </a:xfrm>
              <a:prstGeom prst="rect">
                <a:avLst/>
              </a:prstGeom>
              <a:blipFill rotWithShape="1">
                <a:blip r:embed="rId1"/>
                <a:stretch>
                  <a:fillRect l="-530" t="-1124" r="-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29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smtClean="0">
                    <a:solidFill>
                      <a:srgbClr val="000000"/>
                    </a:solidFill>
                  </a:rPr>
                  <a:t>曼哈顿距离（</a:t>
                </a:r>
                <a:r>
                  <a:rPr lang="en-US" altLang="zh-CN" sz="1800" dirty="0">
                    <a:solidFill>
                      <a:srgbClr val="000000"/>
                    </a:solidFill>
                  </a:rPr>
                  <a:t>Manhattan Distance</a:t>
                </a:r>
                <a:r>
                  <a:rPr lang="zh-CN" altLang="zh-CN" sz="1800" dirty="0">
                    <a:solidFill>
                      <a:srgbClr val="000000"/>
                    </a:solidFill>
                  </a:rPr>
                  <a:t>）也称城市街区距离，欧式距离表明了空间中两点间的直线距离，但是在城市中，两个地点之间的实际距离是要沿着道路行驶的距离，而不能计算直接穿过大楼的直线距离，曼哈顿距离就用于度量这样的实际行驶</a:t>
                </a:r>
                <a:r>
                  <a:rPr lang="zh-CN" altLang="zh-CN" sz="1800" dirty="0" smtClean="0">
                    <a:solidFill>
                      <a:srgbClr val="000000"/>
                    </a:solidFill>
                  </a:rPr>
                  <a:t>距离</a:t>
                </a:r>
                <a:endParaRPr lang="zh-CN" altLang="zh-CN" sz="1800" dirty="0">
                  <a:solidFill>
                    <a:srgbClr val="000000"/>
                  </a:solidFill>
                </a:endParaRPr>
              </a:p>
              <a:p>
                <a:pPr lvl="1"/>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𝑑𝑖𝑠𝑡</m:t>
                        </m:r>
                      </m:e>
                      <m:sub>
                        <m:r>
                          <a:rPr lang="en-US" altLang="zh-CN" sz="1400">
                            <a:solidFill>
                              <a:srgbClr val="000000"/>
                            </a:solidFill>
                            <a:latin typeface="Cambria Math" panose="02040503050406030204" pitchFamily="18" charset="0"/>
                          </a:rPr>
                          <m:t>𝑚𝑎𝑛𝑑</m:t>
                        </m:r>
                      </m:sub>
                    </m:sSub>
                    <m:r>
                      <a:rPr lang="en-US" altLang="zh-CN" sz="1400">
                        <a:solidFill>
                          <a:srgbClr val="000000"/>
                        </a:solidFill>
                        <a:latin typeface="Cambria Math" panose="02040503050406030204" pitchFamily="18" charset="0"/>
                      </a:rPr>
                      <m:t>=</m:t>
                    </m:r>
                    <m:nary>
                      <m:naryPr>
                        <m:chr m:val="∑"/>
                        <m:limLoc m:val="undOvr"/>
                        <m:ctrlPr>
                          <a:rPr lang="zh-CN" altLang="zh-CN" sz="1400" i="1">
                            <a:solidFill>
                              <a:srgbClr val="000000"/>
                            </a:solidFill>
                            <a:latin typeface="Cambria Math"/>
                          </a:rPr>
                        </m:ctrlPr>
                      </m:naryPr>
                      <m:sub>
                        <m:r>
                          <a:rPr lang="en-US" altLang="zh-CN" sz="1400">
                            <a:solidFill>
                              <a:srgbClr val="000000"/>
                            </a:solidFill>
                            <a:latin typeface="Cambria Math" panose="02040503050406030204" pitchFamily="18" charset="0"/>
                          </a:rPr>
                          <m:t>𝑘</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𝑚</m:t>
                        </m:r>
                      </m:sup>
                      <m:e>
                        <m:d>
                          <m:dPr>
                            <m:begChr m:val="|"/>
                            <m:endChr m:val="|"/>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𝑖𝑘</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𝑗𝑘</m:t>
                                </m:r>
                              </m:sub>
                            </m:sSub>
                          </m:e>
                        </m:d>
                      </m:e>
                    </m:nary>
                  </m:oMath>
                </a14:m>
                <a:endParaRPr lang="en-US" altLang="zh-CN" sz="1400" dirty="0" smtClean="0">
                  <a:solidFill>
                    <a:srgbClr val="000000"/>
                  </a:solidFill>
                </a:endParaRPr>
              </a:p>
              <a:p>
                <a:r>
                  <a:rPr lang="zh-CN" altLang="zh-CN" sz="1800" dirty="0">
                    <a:solidFill>
                      <a:srgbClr val="000000"/>
                    </a:solidFill>
                  </a:rPr>
                  <a:t>切比雪夫距离（</a:t>
                </a:r>
                <a:r>
                  <a:rPr lang="en-US" altLang="zh-CN" sz="1800" dirty="0" err="1">
                    <a:solidFill>
                      <a:srgbClr val="000000"/>
                    </a:solidFill>
                  </a:rPr>
                  <a:t>Chebyshev</a:t>
                </a:r>
                <a:r>
                  <a:rPr lang="en-US" altLang="zh-CN" sz="1800" dirty="0">
                    <a:solidFill>
                      <a:srgbClr val="000000"/>
                    </a:solidFill>
                  </a:rPr>
                  <a:t> Distance</a:t>
                </a:r>
                <a:r>
                  <a:rPr lang="zh-CN" altLang="zh-CN" sz="1800" dirty="0">
                    <a:solidFill>
                      <a:srgbClr val="000000"/>
                    </a:solidFill>
                  </a:rPr>
                  <a:t>）是向量空间中的一种度量，将空间坐标中两个点的距离定义为其各坐标数值差绝对值的最大值。切比雪夫距离在国际象棋棋盘中，表示国王从一个格子移动到此外一个格子所走的步数</a:t>
                </a:r>
              </a:p>
              <a:p>
                <a:pPr lvl="1"/>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𝑑𝑖𝑠𝑡</m:t>
                        </m:r>
                      </m:e>
                      <m:sub>
                        <m:r>
                          <a:rPr lang="en-US" altLang="zh-CN" sz="1400">
                            <a:solidFill>
                              <a:srgbClr val="000000"/>
                            </a:solidFill>
                            <a:latin typeface="Cambria Math" panose="02040503050406030204" pitchFamily="18" charset="0"/>
                          </a:rPr>
                          <m:t>𝑐𝑑</m:t>
                        </m:r>
                      </m:sub>
                    </m:sSub>
                    <m:r>
                      <a:rPr lang="en-US" altLang="zh-CN" sz="1400">
                        <a:solidFill>
                          <a:srgbClr val="000000"/>
                        </a:solidFill>
                        <a:latin typeface="Cambria Math" panose="02040503050406030204" pitchFamily="18" charset="0"/>
                      </a:rPr>
                      <m:t>=</m:t>
                    </m:r>
                    <m:func>
                      <m:funcPr>
                        <m:ctrlPr>
                          <a:rPr lang="zh-CN" altLang="zh-CN" sz="1400" i="1">
                            <a:solidFill>
                              <a:srgbClr val="000000"/>
                            </a:solidFill>
                            <a:latin typeface="Cambria Math"/>
                          </a:rPr>
                        </m:ctrlPr>
                      </m:funcPr>
                      <m:fName>
                        <m:limLow>
                          <m:limLowPr>
                            <m:ctrlPr>
                              <a:rPr lang="zh-CN" altLang="zh-CN" sz="1400" i="1">
                                <a:solidFill>
                                  <a:srgbClr val="000000"/>
                                </a:solidFill>
                                <a:latin typeface="Cambria Math"/>
                              </a:rPr>
                            </m:ctrlPr>
                          </m:limLowPr>
                          <m:e>
                            <m:r>
                              <m:rPr>
                                <m:sty m:val="p"/>
                              </m:rPr>
                              <a:rPr lang="en-US" altLang="zh-CN" sz="1400">
                                <a:solidFill>
                                  <a:srgbClr val="000000"/>
                                </a:solidFill>
                                <a:latin typeface="Cambria Math" panose="02040503050406030204" pitchFamily="18" charset="0"/>
                              </a:rPr>
                              <m:t>lim</m:t>
                            </m:r>
                          </m:e>
                          <m:lim>
                            <m:r>
                              <a:rPr lang="en-US" altLang="zh-CN" sz="1400">
                                <a:solidFill>
                                  <a:srgbClr val="000000"/>
                                </a:solidFill>
                                <a:latin typeface="Cambria Math" panose="02040503050406030204" pitchFamily="18" charset="0"/>
                              </a:rPr>
                              <m:t>𝑡</m:t>
                            </m:r>
                            <m:r>
                              <a:rPr lang="en-US" altLang="zh-CN" sz="1400">
                                <a:solidFill>
                                  <a:srgbClr val="000000"/>
                                </a:solidFill>
                                <a:latin typeface="Cambria Math" panose="02040503050406030204" pitchFamily="18" charset="0"/>
                              </a:rPr>
                              <m:t>→∞</m:t>
                            </m:r>
                          </m:lim>
                        </m:limLow>
                      </m:fName>
                      <m:e>
                        <m:sSup>
                          <m:sSupPr>
                            <m:ctrlPr>
                              <a:rPr lang="zh-CN" altLang="zh-CN" sz="1400" i="1">
                                <a:solidFill>
                                  <a:srgbClr val="000000"/>
                                </a:solidFill>
                                <a:latin typeface="Cambria Math"/>
                              </a:rPr>
                            </m:ctrlPr>
                          </m:sSupPr>
                          <m:e>
                            <m:d>
                              <m:dPr>
                                <m:ctrlPr>
                                  <a:rPr lang="zh-CN" altLang="zh-CN" sz="1400" i="1">
                                    <a:solidFill>
                                      <a:srgbClr val="000000"/>
                                    </a:solidFill>
                                    <a:latin typeface="Cambria Math"/>
                                  </a:rPr>
                                </m:ctrlPr>
                              </m:dPr>
                              <m:e>
                                <m:nary>
                                  <m:naryPr>
                                    <m:chr m:val="∑"/>
                                    <m:limLoc m:val="undOvr"/>
                                    <m:ctrlPr>
                                      <a:rPr lang="zh-CN" altLang="zh-CN" sz="1400" i="1">
                                        <a:solidFill>
                                          <a:srgbClr val="000000"/>
                                        </a:solidFill>
                                        <a:latin typeface="Cambria Math"/>
                                      </a:rPr>
                                    </m:ctrlPr>
                                  </m:naryPr>
                                  <m:sub>
                                    <m:r>
                                      <a:rPr lang="en-US" altLang="zh-CN" sz="1400">
                                        <a:solidFill>
                                          <a:srgbClr val="000000"/>
                                        </a:solidFill>
                                        <a:latin typeface="Cambria Math" panose="02040503050406030204" pitchFamily="18" charset="0"/>
                                      </a:rPr>
                                      <m:t>𝑘</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𝑚</m:t>
                                    </m:r>
                                  </m:sup>
                                  <m:e>
                                    <m:sSup>
                                      <m:sSupPr>
                                        <m:ctrlPr>
                                          <a:rPr lang="zh-CN" altLang="zh-CN" sz="1400" i="1">
                                            <a:solidFill>
                                              <a:srgbClr val="000000"/>
                                            </a:solidFill>
                                            <a:latin typeface="Cambria Math"/>
                                          </a:rPr>
                                        </m:ctrlPr>
                                      </m:sSupPr>
                                      <m:e>
                                        <m:d>
                                          <m:dPr>
                                            <m:begChr m:val="|"/>
                                            <m:endChr m:val="|"/>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𝑖𝑘</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𝑗𝑘</m:t>
                                                </m:r>
                                              </m:sub>
                                            </m:sSub>
                                          </m:e>
                                        </m:d>
                                      </m:e>
                                      <m:sup>
                                        <m:r>
                                          <a:rPr lang="en-US" altLang="zh-CN" sz="1400">
                                            <a:solidFill>
                                              <a:srgbClr val="000000"/>
                                            </a:solidFill>
                                            <a:latin typeface="Cambria Math" panose="02040503050406030204" pitchFamily="18" charset="0"/>
                                          </a:rPr>
                                          <m:t>𝑡</m:t>
                                        </m:r>
                                      </m:sup>
                                    </m:sSup>
                                  </m:e>
                                </m:nary>
                              </m:e>
                            </m:d>
                          </m:e>
                          <m:sup>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1</m:t>
                                </m:r>
                              </m:num>
                              <m:den>
                                <m:r>
                                  <a:rPr lang="en-US" altLang="zh-CN" sz="1400">
                                    <a:solidFill>
                                      <a:srgbClr val="000000"/>
                                    </a:solidFill>
                                    <a:latin typeface="Cambria Math" panose="02040503050406030204" pitchFamily="18" charset="0"/>
                                  </a:rPr>
                                  <m:t>𝑡</m:t>
                                </m:r>
                              </m:den>
                            </m:f>
                          </m:sup>
                        </m:sSup>
                      </m:e>
                    </m:func>
                  </m:oMath>
                </a14:m>
                <a:endParaRPr lang="zh-CN" altLang="zh-CN" sz="1400" dirty="0">
                  <a:solidFill>
                    <a:srgbClr val="000000"/>
                  </a:solidFill>
                </a:endParaRPr>
              </a:p>
              <a:p>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760"/>
                <a:ext cx="6402705" cy="3294380"/>
              </a:xfrm>
              <a:prstGeom prst="rect">
                <a:avLst/>
              </a:prstGeom>
              <a:blipFill rotWithShape="1">
                <a:blip r:embed="rId1"/>
                <a:stretch>
                  <a:fillRect l="-530" t="-14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2" name="图片 1" descr="曼哈顿距离"/>
          <p:cNvPicPr>
            <a:picLocks noChangeAspect="1"/>
          </p:cNvPicPr>
          <p:nvPr/>
        </p:nvPicPr>
        <p:blipFill>
          <a:blip r:embed="rId2"/>
          <a:stretch>
            <a:fillRect/>
          </a:stretch>
        </p:blipFill>
        <p:spPr>
          <a:xfrm>
            <a:off x="6904990" y="1000760"/>
            <a:ext cx="2179955" cy="217995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4861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明可夫斯基距离（</a:t>
                </a:r>
                <a:r>
                  <a:rPr lang="en-US" altLang="zh-CN" sz="1800" dirty="0" err="1">
                    <a:solidFill>
                      <a:srgbClr val="000000"/>
                    </a:solidFill>
                  </a:rPr>
                  <a:t>Minkowski</a:t>
                </a:r>
                <a:r>
                  <a:rPr lang="en-US" altLang="zh-CN" sz="1800" dirty="0">
                    <a:solidFill>
                      <a:srgbClr val="000000"/>
                    </a:solidFill>
                  </a:rPr>
                  <a:t> Distance</a:t>
                </a:r>
                <a:r>
                  <a:rPr lang="zh-CN" altLang="zh-CN" sz="1800" dirty="0">
                    <a:solidFill>
                      <a:srgbClr val="000000"/>
                    </a:solidFill>
                  </a:rPr>
                  <a:t>）是欧式空间的一种测度，是一组距离的定义，被看作是欧式距离和曼哈顿距离的一种</a:t>
                </a:r>
                <a:r>
                  <a:rPr lang="zh-CN" altLang="zh-CN" sz="1800" dirty="0" smtClean="0">
                    <a:solidFill>
                      <a:srgbClr val="000000"/>
                    </a:solidFill>
                  </a:rPr>
                  <a:t>推广</a:t>
                </a:r>
                <a:endParaRPr lang="zh-CN" altLang="zh-CN" sz="1800" dirty="0">
                  <a:solidFill>
                    <a:srgbClr val="000000"/>
                  </a:solidFill>
                </a:endParaRPr>
              </a:p>
              <a:p>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𝑑𝑖𝑠𝑡</m:t>
                        </m:r>
                      </m:e>
                      <m:sub>
                        <m:r>
                          <a:rPr lang="en-US" altLang="zh-CN" sz="1800">
                            <a:solidFill>
                              <a:srgbClr val="000000"/>
                            </a:solidFill>
                            <a:latin typeface="Cambria Math" panose="02040503050406030204" pitchFamily="18" charset="0"/>
                          </a:rPr>
                          <m:t>𝑚𝑖𝑛𝑑</m:t>
                        </m:r>
                      </m:sub>
                    </m:sSub>
                    <m:r>
                      <a:rPr lang="en-US" altLang="zh-CN" sz="1800">
                        <a:solidFill>
                          <a:srgbClr val="000000"/>
                        </a:solidFill>
                        <a:latin typeface="Cambria Math" panose="02040503050406030204" pitchFamily="18" charset="0"/>
                      </a:rPr>
                      <m:t>=</m:t>
                    </m:r>
                    <m:rad>
                      <m:radPr>
                        <m:ctrlPr>
                          <a:rPr lang="zh-CN" altLang="zh-CN" sz="1800" i="1">
                            <a:solidFill>
                              <a:srgbClr val="000000"/>
                            </a:solidFill>
                            <a:latin typeface="Cambria Math"/>
                          </a:rPr>
                        </m:ctrlPr>
                      </m:radPr>
                      <m:deg>
                        <m:r>
                          <a:rPr lang="en-US" altLang="zh-CN" sz="1800">
                            <a:solidFill>
                              <a:srgbClr val="000000"/>
                            </a:solidFill>
                            <a:latin typeface="Cambria Math" panose="02040503050406030204" pitchFamily="18" charset="0"/>
                          </a:rPr>
                          <m:t>𝑝</m:t>
                        </m:r>
                      </m:deg>
                      <m:e>
                        <m:nary>
                          <m:naryPr>
                            <m:chr m:val="∑"/>
                            <m:limLoc m:val="undOvr"/>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𝑘</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𝑚</m:t>
                            </m:r>
                          </m:sup>
                          <m:e>
                            <m:sSup>
                              <m:sSupPr>
                                <m:ctrlPr>
                                  <a:rPr lang="zh-CN" altLang="zh-CN" sz="1800" i="1">
                                    <a:solidFill>
                                      <a:srgbClr val="000000"/>
                                    </a:solidFill>
                                    <a:latin typeface="Cambria Math"/>
                                  </a:rPr>
                                </m:ctrlPr>
                              </m:sSupPr>
                              <m:e>
                                <m:d>
                                  <m:dPr>
                                    <m:begChr m:val="|"/>
                                    <m:endChr m:val="|"/>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𝑖𝑘</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𝑗𝑘</m:t>
                                        </m:r>
                                      </m:sub>
                                    </m:sSub>
                                  </m:e>
                                </m:d>
                              </m:e>
                              <m:sup>
                                <m:r>
                                  <a:rPr lang="en-US" altLang="zh-CN" sz="1800">
                                    <a:solidFill>
                                      <a:srgbClr val="000000"/>
                                    </a:solidFill>
                                    <a:latin typeface="Cambria Math" panose="02040503050406030204" pitchFamily="18" charset="0"/>
                                  </a:rPr>
                                  <m:t>𝑝</m:t>
                                </m:r>
                              </m:sup>
                            </m:sSup>
                          </m:e>
                        </m:nary>
                      </m:e>
                    </m:rad>
                  </m:oMath>
                </a14:m>
                <a:endParaRPr lang="zh-CN" altLang="zh-CN" sz="1800" dirty="0">
                  <a:solidFill>
                    <a:srgbClr val="000000"/>
                  </a:solidFill>
                </a:endParaRPr>
              </a:p>
              <a:p>
                <a:r>
                  <a:rPr lang="zh-CN" altLang="zh-CN" sz="1800" dirty="0" smtClean="0">
                    <a:solidFill>
                      <a:srgbClr val="000000"/>
                    </a:solidFill>
                  </a:rPr>
                  <a:t>其中</a:t>
                </a:r>
                <a14:m>
                  <m:oMath xmlns:m="http://schemas.openxmlformats.org/officeDocument/2006/math">
                    <m:r>
                      <a:rPr lang="en-US" altLang="zh-CN" sz="1800">
                        <a:solidFill>
                          <a:srgbClr val="000000"/>
                        </a:solidFill>
                        <a:latin typeface="Cambria Math" panose="02040503050406030204" pitchFamily="18" charset="0"/>
                      </a:rPr>
                      <m:t>𝑝</m:t>
                    </m:r>
                  </m:oMath>
                </a14:m>
                <a:r>
                  <a:rPr lang="zh-CN" altLang="zh-CN" sz="1800" dirty="0">
                    <a:solidFill>
                      <a:srgbClr val="000000"/>
                    </a:solidFill>
                  </a:rPr>
                  <a:t>是一个可变的参数，根据</a:t>
                </a:r>
                <a14:m>
                  <m:oMath xmlns:m="http://schemas.openxmlformats.org/officeDocument/2006/math">
                    <m:r>
                      <a:rPr lang="en-US" altLang="zh-CN" sz="1800">
                        <a:solidFill>
                          <a:srgbClr val="000000"/>
                        </a:solidFill>
                        <a:latin typeface="Cambria Math" panose="02040503050406030204" pitchFamily="18" charset="0"/>
                      </a:rPr>
                      <m:t>𝑝</m:t>
                    </m:r>
                  </m:oMath>
                </a14:m>
                <a:r>
                  <a:rPr lang="zh-CN" altLang="zh-CN" sz="1800" dirty="0">
                    <a:solidFill>
                      <a:srgbClr val="000000"/>
                    </a:solidFill>
                  </a:rPr>
                  <a:t>取值的不同，明可夫斯基距离可以表示一类距离。当</a:t>
                </a:r>
                <a14:m>
                  <m:oMath xmlns:m="http://schemas.openxmlformats.org/officeDocument/2006/math">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oMath>
                </a14:m>
                <a:r>
                  <a:rPr lang="zh-CN" altLang="zh-CN" sz="1800" dirty="0">
                    <a:solidFill>
                      <a:srgbClr val="000000"/>
                    </a:solidFill>
                  </a:rPr>
                  <a:t>时，明可夫斯基距离就变成了曼哈顿距离；当</a:t>
                </a:r>
                <a14:m>
                  <m:oMath xmlns:m="http://schemas.openxmlformats.org/officeDocument/2006/math">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=2</m:t>
                    </m:r>
                  </m:oMath>
                </a14:m>
                <a:r>
                  <a:rPr lang="zh-CN" altLang="zh-CN" sz="1800" dirty="0">
                    <a:solidFill>
                      <a:srgbClr val="000000"/>
                    </a:solidFill>
                  </a:rPr>
                  <a:t>时，明可夫斯基距离就变成了欧式距离；当</a:t>
                </a:r>
                <a14:m>
                  <m:oMath xmlns:m="http://schemas.openxmlformats.org/officeDocument/2006/math">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m:t>
                    </m:r>
                  </m:oMath>
                </a14:m>
                <a:r>
                  <a:rPr lang="zh-CN" altLang="zh-CN" sz="1800" dirty="0">
                    <a:solidFill>
                      <a:srgbClr val="000000"/>
                    </a:solidFill>
                  </a:rPr>
                  <a:t>时，明可夫斯基距离就变成了切比雪夫</a:t>
                </a:r>
                <a:r>
                  <a:rPr lang="zh-CN" altLang="zh-CN" sz="1800" dirty="0" smtClean="0">
                    <a:solidFill>
                      <a:srgbClr val="000000"/>
                    </a:solidFill>
                  </a:rPr>
                  <a:t>距离</a:t>
                </a:r>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486130"/>
              </a:xfrm>
              <a:prstGeom prst="rect">
                <a:avLst/>
              </a:prstGeom>
              <a:blipFill rotWithShape="1">
                <a:blip r:embed="rId1"/>
                <a:stretch>
                  <a:fillRect l="-530" t="-1961" r="-606" b="-22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2131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根据空间中点的距离度量，可以得出以下聚类性能度量内部指标</a:t>
                </a:r>
                <a:endParaRPr lang="en-US" altLang="zh-CN" sz="1800" dirty="0">
                  <a:solidFill>
                    <a:srgbClr val="000000"/>
                  </a:solidFill>
                </a:endParaRPr>
              </a:p>
              <a:p>
                <a:r>
                  <a:rPr lang="zh-CN" altLang="zh-CN" sz="1800" dirty="0">
                    <a:solidFill>
                      <a:srgbClr val="000000"/>
                    </a:solidFill>
                  </a:rPr>
                  <a:t>紧密度（</a:t>
                </a:r>
                <a:r>
                  <a:rPr lang="en-US" altLang="zh-CN" sz="1800" dirty="0">
                    <a:solidFill>
                      <a:srgbClr val="000000"/>
                    </a:solidFill>
                  </a:rPr>
                  <a:t>Compactness</a:t>
                </a:r>
                <a:r>
                  <a:rPr lang="zh-CN" altLang="zh-CN" sz="1800" dirty="0">
                    <a:solidFill>
                      <a:srgbClr val="000000"/>
                    </a:solidFill>
                  </a:rPr>
                  <a:t>）是每个簇中的样本点到聚类中心的平均距离。对于有</a:t>
                </a:r>
                <a14:m>
                  <m:oMath xmlns:m="http://schemas.openxmlformats.org/officeDocument/2006/math">
                    <m:r>
                      <a:rPr lang="en-US" altLang="zh-CN" sz="1800">
                        <a:solidFill>
                          <a:srgbClr val="000000"/>
                        </a:solidFill>
                        <a:latin typeface="Cambria Math" panose="02040503050406030204" pitchFamily="18" charset="0"/>
                      </a:rPr>
                      <m:t>𝑛</m:t>
                    </m:r>
                  </m:oMath>
                </a14:m>
                <a:r>
                  <a:rPr lang="zh-CN" altLang="zh-CN" sz="1800" dirty="0">
                    <a:solidFill>
                      <a:srgbClr val="000000"/>
                    </a:solidFill>
                  </a:rPr>
                  <a:t>个样本点的簇</a:t>
                </a:r>
                <a14:m>
                  <m:oMath xmlns:m="http://schemas.openxmlformats.org/officeDocument/2006/math">
                    <m:r>
                      <a:rPr lang="en-US" altLang="zh-CN" sz="1800">
                        <a:solidFill>
                          <a:srgbClr val="000000"/>
                        </a:solidFill>
                        <a:latin typeface="Cambria Math" panose="02040503050406030204" pitchFamily="18" charset="0"/>
                      </a:rPr>
                      <m:t>𝐶</m:t>
                    </m:r>
                  </m:oMath>
                </a14:m>
                <a:r>
                  <a:rPr lang="zh-CN" altLang="zh-CN" sz="1800" dirty="0">
                    <a:solidFill>
                      <a:srgbClr val="000000"/>
                    </a:solidFill>
                  </a:rPr>
                  <a:t>来说，该簇的紧密度为：</a:t>
                </a:r>
              </a:p>
              <a:p>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𝐶𝑃</m:t>
                        </m:r>
                      </m:e>
                      <m:sub>
                        <m:r>
                          <a:rPr lang="en-US" altLang="zh-CN" sz="1800">
                            <a:solidFill>
                              <a:srgbClr val="000000"/>
                            </a:solidFill>
                            <a:latin typeface="Cambria Math" panose="02040503050406030204" pitchFamily="18" charset="0"/>
                          </a:rPr>
                          <m:t>𝑐</m:t>
                        </m:r>
                      </m:sub>
                    </m:sSub>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a:rPr>
                        </m:ctrlPr>
                      </m:fPr>
                      <m:num>
                        <m:r>
                          <a:rPr lang="en-US" altLang="zh-CN" sz="1800">
                            <a:solidFill>
                              <a:srgbClr val="000000"/>
                            </a:solidFill>
                            <a:latin typeface="Cambria Math" panose="02040503050406030204" pitchFamily="18" charset="0"/>
                          </a:rPr>
                          <m:t>1</m:t>
                        </m:r>
                      </m:num>
                      <m:den>
                        <m:r>
                          <a:rPr lang="en-US" altLang="zh-CN" sz="1800">
                            <a:solidFill>
                              <a:srgbClr val="000000"/>
                            </a:solidFill>
                            <a:latin typeface="Cambria Math" panose="02040503050406030204" pitchFamily="18" charset="0"/>
                          </a:rPr>
                          <m:t>𝑛</m:t>
                        </m:r>
                      </m:den>
                    </m:f>
                    <m:nary>
                      <m:naryPr>
                        <m:chr m:val="∑"/>
                        <m:limLoc m:val="undOvr"/>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𝑛</m:t>
                        </m:r>
                      </m:sup>
                      <m:e>
                        <m:d>
                          <m:dPr>
                            <m:begChr m:val="‖"/>
                            <m:endChr m:val="‖"/>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𝐶</m:t>
                            </m:r>
                          </m:e>
                        </m:d>
                      </m:e>
                    </m:nary>
                  </m:oMath>
                </a14:m>
                <a:endParaRPr lang="zh-CN" altLang="zh-CN" sz="1800" dirty="0">
                  <a:solidFill>
                    <a:srgbClr val="000000"/>
                  </a:solidFill>
                </a:endParaRPr>
              </a:p>
              <a:p>
                <a:r>
                  <a:rPr lang="zh-CN" altLang="zh-CN" sz="1800" dirty="0">
                    <a:solidFill>
                      <a:srgbClr val="000000"/>
                    </a:solidFill>
                  </a:rPr>
                  <a:t>其中</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𝑤</m:t>
                        </m:r>
                      </m:e>
                      <m:sub>
                        <m:r>
                          <a:rPr lang="en-US" altLang="zh-CN" sz="1800">
                            <a:solidFill>
                              <a:srgbClr val="000000"/>
                            </a:solidFill>
                            <a:latin typeface="Cambria Math" panose="02040503050406030204" pitchFamily="18" charset="0"/>
                          </a:rPr>
                          <m:t>𝑐</m:t>
                        </m:r>
                      </m:sub>
                    </m:sSub>
                  </m:oMath>
                </a14:m>
                <a:r>
                  <a:rPr lang="zh-CN" altLang="zh-CN" sz="1800" dirty="0">
                    <a:solidFill>
                      <a:srgbClr val="000000"/>
                    </a:solidFill>
                  </a:rPr>
                  <a:t>为簇</a:t>
                </a:r>
                <a14:m>
                  <m:oMath xmlns:m="http://schemas.openxmlformats.org/officeDocument/2006/math">
                    <m:r>
                      <a:rPr lang="en-US" altLang="zh-CN" sz="1800">
                        <a:solidFill>
                          <a:srgbClr val="000000"/>
                        </a:solidFill>
                        <a:latin typeface="Cambria Math" panose="02040503050406030204" pitchFamily="18" charset="0"/>
                      </a:rPr>
                      <m:t>𝑐</m:t>
                    </m:r>
                  </m:oMath>
                </a14:m>
                <a:r>
                  <a:rPr lang="zh-CN" altLang="zh-CN" sz="1800" dirty="0">
                    <a:solidFill>
                      <a:srgbClr val="000000"/>
                    </a:solidFill>
                  </a:rPr>
                  <a:t>的聚类中心。</a:t>
                </a:r>
              </a:p>
              <a:p>
                <a:r>
                  <a:rPr lang="zh-CN" altLang="zh-CN" sz="1800" dirty="0">
                    <a:solidFill>
                      <a:srgbClr val="000000"/>
                    </a:solidFill>
                  </a:rPr>
                  <a:t>对于聚类结果，需要使用所有簇紧密度的平均值来衡量聚类结果的好坏，假设总共有</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个簇。</a:t>
                </a:r>
              </a:p>
              <a:p>
                <a14:m>
                  <m:oMath xmlns:m="http://schemas.openxmlformats.org/officeDocument/2006/math">
                    <m:r>
                      <a:rPr lang="en-US" altLang="zh-CN" sz="1800">
                        <a:solidFill>
                          <a:srgbClr val="000000"/>
                        </a:solidFill>
                        <a:latin typeface="Cambria Math" panose="02040503050406030204" pitchFamily="18" charset="0"/>
                      </a:rPr>
                      <m:t>𝐶𝑃</m:t>
                    </m:r>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a:rPr>
                        </m:ctrlPr>
                      </m:fPr>
                      <m:num>
                        <m:r>
                          <a:rPr lang="en-US" altLang="zh-CN" sz="1800">
                            <a:solidFill>
                              <a:srgbClr val="000000"/>
                            </a:solidFill>
                            <a:latin typeface="Cambria Math" panose="02040503050406030204" pitchFamily="18" charset="0"/>
                          </a:rPr>
                          <m:t>1</m:t>
                        </m:r>
                      </m:num>
                      <m:den>
                        <m:r>
                          <a:rPr lang="en-US" altLang="zh-CN" sz="1800">
                            <a:solidFill>
                              <a:srgbClr val="000000"/>
                            </a:solidFill>
                            <a:latin typeface="Cambria Math" panose="02040503050406030204" pitchFamily="18" charset="0"/>
                          </a:rPr>
                          <m:t>𝑘</m:t>
                        </m:r>
                      </m:den>
                    </m:f>
                    <m:nary>
                      <m:naryPr>
                        <m:chr m:val="∑"/>
                        <m:limLoc m:val="undOvr"/>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𝑘</m:t>
                        </m:r>
                      </m:sup>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𝐶𝑃</m:t>
                            </m:r>
                          </m:e>
                          <m:sub>
                            <m:r>
                              <a:rPr lang="en-US" altLang="zh-CN" sz="1800">
                                <a:solidFill>
                                  <a:srgbClr val="000000"/>
                                </a:solidFill>
                                <a:latin typeface="Cambria Math" panose="02040503050406030204" pitchFamily="18" charset="0"/>
                              </a:rPr>
                              <m:t>𝑖</m:t>
                            </m:r>
                          </m:sub>
                        </m:sSub>
                      </m:e>
                    </m:nary>
                  </m:oMath>
                </a14:m>
                <a:endParaRPr lang="zh-CN" altLang="zh-CN" sz="1800" dirty="0">
                  <a:solidFill>
                    <a:srgbClr val="000000"/>
                  </a:solidFill>
                </a:endParaRPr>
              </a:p>
              <a:p>
                <a:r>
                  <a:rPr lang="zh-CN" altLang="zh-CN" sz="1800" dirty="0" smtClean="0">
                    <a:solidFill>
                      <a:srgbClr val="000000"/>
                    </a:solidFill>
                  </a:rPr>
                  <a:t>紧密</a:t>
                </a:r>
                <a:r>
                  <a:rPr lang="zh-CN" altLang="zh-CN" sz="1800" dirty="0">
                    <a:solidFill>
                      <a:srgbClr val="000000"/>
                    </a:solidFill>
                  </a:rPr>
                  <a:t>度的值越小，表示簇内样本点的距离越近，即簇内样本的相似度越高</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213124"/>
              </a:xfrm>
              <a:prstGeom prst="rect">
                <a:avLst/>
              </a:prstGeom>
              <a:blipFill rotWithShape="1">
                <a:blip r:embed="rId1"/>
                <a:stretch>
                  <a:fillRect l="-530" t="-1518" b="-85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17620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分隔度（</a:t>
                </a:r>
                <a:r>
                  <a:rPr lang="en-US" altLang="zh-CN" sz="1800" dirty="0" err="1">
                    <a:solidFill>
                      <a:srgbClr val="000000"/>
                    </a:solidFill>
                  </a:rPr>
                  <a:t>Seperation</a:t>
                </a:r>
                <a:r>
                  <a:rPr lang="zh-CN" altLang="zh-CN" sz="1800" dirty="0">
                    <a:solidFill>
                      <a:srgbClr val="000000"/>
                    </a:solidFill>
                  </a:rPr>
                  <a:t>）是各簇的聚类中心</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𝑖</m:t>
                        </m:r>
                      </m:sub>
                    </m:sSub>
                    <m:r>
                      <a:rPr lang="zh-CN"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两两之间的平均距离，其计算公式如下：</a:t>
                </a:r>
              </a:p>
              <a:p>
                <a14:m>
                  <m:oMath xmlns:m="http://schemas.openxmlformats.org/officeDocument/2006/math">
                    <m:r>
                      <a:rPr lang="en-US" altLang="zh-CN" sz="1800">
                        <a:solidFill>
                          <a:srgbClr val="000000"/>
                        </a:solidFill>
                        <a:latin typeface="Cambria Math" panose="02040503050406030204" pitchFamily="18" charset="0"/>
                      </a:rPr>
                      <m:t>𝑆𝑃</m:t>
                    </m:r>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a:rPr>
                        </m:ctrlPr>
                      </m:fPr>
                      <m:num>
                        <m:r>
                          <a:rPr lang="en-US" altLang="zh-CN" sz="1800">
                            <a:solidFill>
                              <a:srgbClr val="000000"/>
                            </a:solidFill>
                            <a:latin typeface="Cambria Math" panose="02040503050406030204" pitchFamily="18" charset="0"/>
                          </a:rPr>
                          <m:t>2</m:t>
                        </m:r>
                      </m:num>
                      <m:den>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𝑘</m:t>
                            </m:r>
                          </m:e>
                          <m:sup>
                            <m:r>
                              <a:rPr lang="en-US" altLang="zh-CN" sz="1800">
                                <a:solidFill>
                                  <a:srgbClr val="000000"/>
                                </a:solidFill>
                                <a:latin typeface="Cambria Math" panose="02040503050406030204" pitchFamily="18" charset="0"/>
                              </a:rPr>
                              <m:t>2</m:t>
                            </m:r>
                          </m:sup>
                        </m:sSup>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𝑘</m:t>
                        </m:r>
                      </m:den>
                    </m:f>
                    <m:nary>
                      <m:naryPr>
                        <m:chr m:val="∑"/>
                        <m:limLoc m:val="undOvr"/>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𝑘</m:t>
                        </m:r>
                      </m:sup>
                      <m:e>
                        <m:nary>
                          <m:naryPr>
                            <m:chr m:val="∑"/>
                            <m:limLoc m:val="undOvr"/>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𝑘</m:t>
                            </m:r>
                          </m:sup>
                          <m:e>
                            <m:d>
                              <m:dPr>
                                <m:begChr m:val="‖"/>
                                <m:endChr m:val="‖"/>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𝑗</m:t>
                                    </m:r>
                                  </m:sub>
                                </m:sSub>
                              </m:e>
                            </m:d>
                          </m:e>
                        </m:nary>
                      </m:e>
                    </m:nary>
                  </m:oMath>
                </a14:m>
                <a:endParaRPr lang="zh-CN" altLang="zh-CN" sz="1800" dirty="0">
                  <a:solidFill>
                    <a:srgbClr val="000000"/>
                  </a:solidFill>
                </a:endParaRPr>
              </a:p>
              <a:p>
                <a:r>
                  <a:rPr lang="en-US" altLang="zh-CN" sz="1800" dirty="0">
                    <a:solidFill>
                      <a:srgbClr val="000000"/>
                    </a:solidFill>
                  </a:rPr>
                  <a:t>	</a:t>
                </a:r>
                <a:r>
                  <a:rPr lang="zh-CN" altLang="zh-CN" sz="1800" dirty="0">
                    <a:solidFill>
                      <a:srgbClr val="000000"/>
                    </a:solidFill>
                  </a:rPr>
                  <a:t>分隔度的值越大，表示各聚类中心相互之间的距离越远，即簇间相似度越低</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1762085"/>
              </a:xfrm>
              <a:prstGeom prst="rect">
                <a:avLst/>
              </a:prstGeom>
              <a:blipFill rotWithShape="1">
                <a:blip r:embed="rId1"/>
                <a:stretch>
                  <a:fillRect l="-530" t="-2768" r="-606" b="-34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5915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戴维森堡丁指数（</a:t>
                </a:r>
                <a:r>
                  <a:rPr lang="en-US" altLang="zh-CN" sz="1800" dirty="0">
                    <a:solidFill>
                      <a:srgbClr val="000000"/>
                    </a:solidFill>
                  </a:rPr>
                  <a:t>Davies-</a:t>
                </a:r>
                <a:r>
                  <a:rPr lang="en-US" altLang="zh-CN" sz="1800" dirty="0" err="1">
                    <a:solidFill>
                      <a:srgbClr val="000000"/>
                    </a:solidFill>
                  </a:rPr>
                  <a:t>Bouldin</a:t>
                </a:r>
                <a:r>
                  <a:rPr lang="en-US" altLang="zh-CN" sz="1800" dirty="0">
                    <a:solidFill>
                      <a:srgbClr val="000000"/>
                    </a:solidFill>
                  </a:rPr>
                  <a:t> Index</a:t>
                </a:r>
                <a:r>
                  <a:rPr lang="zh-CN" altLang="zh-CN" sz="1800" dirty="0">
                    <a:solidFill>
                      <a:srgbClr val="000000"/>
                    </a:solidFill>
                  </a:rPr>
                  <a:t>，</a:t>
                </a:r>
                <a:r>
                  <a:rPr lang="en-US" altLang="zh-CN" sz="1800" dirty="0">
                    <a:solidFill>
                      <a:srgbClr val="000000"/>
                    </a:solidFill>
                  </a:rPr>
                  <a:t>DBI</a:t>
                </a:r>
                <a:r>
                  <a:rPr lang="zh-CN" altLang="zh-CN" sz="1800" dirty="0">
                    <a:solidFill>
                      <a:srgbClr val="000000"/>
                    </a:solidFill>
                  </a:rPr>
                  <a:t>）衡量任意两个簇的簇内距离之和与簇间距离之比，求最大值。首先定义簇中</a:t>
                </a:r>
                <a14:m>
                  <m:oMath xmlns:m="http://schemas.openxmlformats.org/officeDocument/2006/math">
                    <m:r>
                      <a:rPr lang="en-US" altLang="zh-CN" sz="1800">
                        <a:solidFill>
                          <a:srgbClr val="000000"/>
                        </a:solidFill>
                        <a:latin typeface="Cambria Math" panose="02040503050406030204" pitchFamily="18" charset="0"/>
                      </a:rPr>
                      <m:t>𝑛</m:t>
                    </m:r>
                  </m:oMath>
                </a14:m>
                <a:r>
                  <a:rPr lang="zh-CN" altLang="zh-CN" sz="1800" dirty="0">
                    <a:solidFill>
                      <a:srgbClr val="000000"/>
                    </a:solidFill>
                  </a:rPr>
                  <a:t>个</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维样本点之间的平均距离</a:t>
                </a:r>
                <a14:m>
                  <m:oMath xmlns:m="http://schemas.openxmlformats.org/officeDocument/2006/math">
                    <m:r>
                      <a:rPr lang="en-US" altLang="zh-CN" sz="1800">
                        <a:solidFill>
                          <a:srgbClr val="000000"/>
                        </a:solidFill>
                        <a:latin typeface="Cambria Math" panose="02040503050406030204" pitchFamily="18" charset="0"/>
                      </a:rPr>
                      <m:t>𝑎𝑣𝑔</m:t>
                    </m:r>
                  </m:oMath>
                </a14:m>
                <a:endParaRPr lang="zh-CN"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𝑎𝑣𝑔</m:t>
                    </m:r>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a:rPr>
                        </m:ctrlPr>
                      </m:fPr>
                      <m:num>
                        <m:r>
                          <a:rPr lang="en-US" altLang="zh-CN" sz="1800">
                            <a:solidFill>
                              <a:srgbClr val="000000"/>
                            </a:solidFill>
                            <a:latin typeface="Cambria Math" panose="02040503050406030204" pitchFamily="18" charset="0"/>
                          </a:rPr>
                          <m:t>2</m:t>
                        </m:r>
                      </m:num>
                      <m:den>
                        <m:r>
                          <a:rPr lang="en-US" altLang="zh-CN" sz="1800">
                            <a:solidFill>
                              <a:srgbClr val="000000"/>
                            </a:solidFill>
                            <a:latin typeface="Cambria Math" panose="02040503050406030204" pitchFamily="18" charset="0"/>
                          </a:rPr>
                          <m:t>𝑛</m:t>
                        </m:r>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𝑛</m:t>
                            </m:r>
                            <m:r>
                              <a:rPr lang="en-US" altLang="zh-CN" sz="1800">
                                <a:solidFill>
                                  <a:srgbClr val="000000"/>
                                </a:solidFill>
                                <a:latin typeface="Cambria Math" panose="02040503050406030204" pitchFamily="18" charset="0"/>
                              </a:rPr>
                              <m:t>−1</m:t>
                            </m:r>
                          </m:e>
                        </m:d>
                      </m:den>
                    </m:f>
                    <m:nary>
                      <m:naryPr>
                        <m:chr m:val="∑"/>
                        <m:limLoc m:val="subSup"/>
                        <m:supHide m:val="on"/>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1≤</m:t>
                        </m:r>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&lt;</m:t>
                        </m:r>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𝑛</m:t>
                        </m:r>
                      </m:sub>
                      <m:sup/>
                      <m:e>
                        <m:rad>
                          <m:radPr>
                            <m:degHide m:val="on"/>
                            <m:ctrlPr>
                              <a:rPr lang="zh-CN" altLang="zh-CN" sz="1800" i="1">
                                <a:solidFill>
                                  <a:srgbClr val="000000"/>
                                </a:solidFill>
                                <a:latin typeface="Cambria Math"/>
                              </a:rPr>
                            </m:ctrlPr>
                          </m:radPr>
                          <m:deg/>
                          <m:e>
                            <m:nary>
                              <m:naryPr>
                                <m:chr m:val="∑"/>
                                <m:limLoc m:val="undOvr"/>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𝑡</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𝑚</m:t>
                                </m:r>
                              </m:sup>
                              <m:e>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𝑖𝑡</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𝑗𝑡</m:t>
                                            </m:r>
                                          </m:sub>
                                        </m:sSub>
                                      </m:e>
                                    </m:d>
                                  </m:e>
                                  <m:sup>
                                    <m:r>
                                      <a:rPr lang="en-US" altLang="zh-CN" sz="1800">
                                        <a:solidFill>
                                          <a:srgbClr val="000000"/>
                                        </a:solidFill>
                                        <a:latin typeface="Cambria Math" panose="02040503050406030204" pitchFamily="18" charset="0"/>
                                      </a:rPr>
                                      <m:t>2</m:t>
                                    </m:r>
                                  </m:sup>
                                </m:sSup>
                              </m:e>
                            </m:nary>
                          </m:e>
                        </m:rad>
                      </m:e>
                    </m:nary>
                  </m:oMath>
                </a14:m>
                <a:endParaRPr lang="zh-CN" altLang="zh-CN" sz="1800" dirty="0">
                  <a:solidFill>
                    <a:srgbClr val="000000"/>
                  </a:solidFill>
                </a:endParaRPr>
              </a:p>
              <a:p>
                <a:r>
                  <a:rPr lang="zh-CN" altLang="zh-CN" sz="1800" dirty="0">
                    <a:solidFill>
                      <a:srgbClr val="000000"/>
                    </a:solidFill>
                  </a:rPr>
                  <a:t>根据两个簇内样本间的平均距离，可以得出戴维森堡丁指数的计算公式如下，其中</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𝑖</m:t>
                        </m:r>
                      </m:sub>
                    </m:sSub>
                    <m:r>
                      <a:rPr lang="zh-CN"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表示簇</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的聚类</a:t>
                </a:r>
                <a:r>
                  <a:rPr lang="zh-CN" altLang="zh-CN" sz="1800" dirty="0" smtClean="0">
                    <a:solidFill>
                      <a:srgbClr val="000000"/>
                    </a:solidFill>
                  </a:rPr>
                  <a:t>中心</a:t>
                </a:r>
                <a:endParaRPr lang="zh-CN"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𝐷𝐵𝐼</m:t>
                    </m:r>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a:rPr>
                        </m:ctrlPr>
                      </m:fPr>
                      <m:num>
                        <m:r>
                          <a:rPr lang="en-US" altLang="zh-CN" sz="1800">
                            <a:solidFill>
                              <a:srgbClr val="000000"/>
                            </a:solidFill>
                            <a:latin typeface="Cambria Math" panose="02040503050406030204" pitchFamily="18" charset="0"/>
                          </a:rPr>
                          <m:t>1</m:t>
                        </m:r>
                      </m:num>
                      <m:den>
                        <m:r>
                          <a:rPr lang="en-US" altLang="zh-CN" sz="1800">
                            <a:solidFill>
                              <a:srgbClr val="000000"/>
                            </a:solidFill>
                            <a:latin typeface="Cambria Math" panose="02040503050406030204" pitchFamily="18" charset="0"/>
                          </a:rPr>
                          <m:t>𝑘</m:t>
                        </m:r>
                      </m:den>
                    </m:f>
                    <m:nary>
                      <m:naryPr>
                        <m:chr m:val="∑"/>
                        <m:limLoc m:val="undOvr"/>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𝑘</m:t>
                        </m:r>
                      </m:sup>
                      <m:e>
                        <m:func>
                          <m:funcPr>
                            <m:ctrlPr>
                              <a:rPr lang="zh-CN" altLang="zh-CN" sz="1800" i="1">
                                <a:solidFill>
                                  <a:srgbClr val="000000"/>
                                </a:solidFill>
                                <a:latin typeface="Cambria Math"/>
                              </a:rPr>
                            </m:ctrlPr>
                          </m:funcPr>
                          <m:fName>
                            <m:limLow>
                              <m:limLowPr>
                                <m:ctrlPr>
                                  <a:rPr lang="zh-CN" altLang="zh-CN" sz="1800" i="1">
                                    <a:solidFill>
                                      <a:srgbClr val="000000"/>
                                    </a:solidFill>
                                    <a:latin typeface="Cambria Math"/>
                                  </a:rPr>
                                </m:ctrlPr>
                              </m:limLowPr>
                              <m:e>
                                <m:r>
                                  <m:rPr>
                                    <m:sty m:val="p"/>
                                  </m:rPr>
                                  <a:rPr lang="en-US" altLang="zh-CN" sz="1800">
                                    <a:solidFill>
                                      <a:srgbClr val="000000"/>
                                    </a:solidFill>
                                    <a:latin typeface="Cambria Math" panose="02040503050406030204" pitchFamily="18" charset="0"/>
                                  </a:rPr>
                                  <m:t>max</m:t>
                                </m:r>
                              </m:e>
                              <m:lim>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𝑖</m:t>
                                </m:r>
                              </m:lim>
                            </m:limLow>
                          </m:fName>
                          <m:e>
                            <m:d>
                              <m:dPr>
                                <m:ctrlPr>
                                  <a:rPr lang="zh-CN" altLang="zh-CN" sz="1800" i="1">
                                    <a:solidFill>
                                      <a:srgbClr val="000000"/>
                                    </a:solidFill>
                                    <a:latin typeface="Cambria Math"/>
                                  </a:rPr>
                                </m:ctrlPr>
                              </m:dPr>
                              <m:e>
                                <m:f>
                                  <m:fPr>
                                    <m:ctrlPr>
                                      <a:rPr lang="zh-CN" altLang="zh-CN" sz="1800" i="1">
                                        <a:solidFill>
                                          <a:srgbClr val="000000"/>
                                        </a:solidFill>
                                        <a:latin typeface="Cambria Math"/>
                                      </a:rPr>
                                    </m:ctrlPr>
                                  </m:fPr>
                                  <m:num>
                                    <m:r>
                                      <a:rPr lang="en-US" altLang="zh-CN" sz="1800">
                                        <a:solidFill>
                                          <a:srgbClr val="000000"/>
                                        </a:solidFill>
                                        <a:latin typeface="Cambria Math" panose="02040503050406030204" pitchFamily="18" charset="0"/>
                                      </a:rPr>
                                      <m:t>𝑎𝑣𝑔</m:t>
                                    </m:r>
                                    <m:d>
                                      <m:dPr>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𝑖</m:t>
                                            </m:r>
                                          </m:sub>
                                        </m:sSub>
                                      </m:e>
                                    </m:d>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𝑎𝑣𝑔</m:t>
                                    </m:r>
                                    <m:d>
                                      <m:dPr>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𝑗</m:t>
                                            </m:r>
                                          </m:sub>
                                        </m:sSub>
                                      </m:e>
                                    </m:d>
                                  </m:num>
                                  <m:den>
                                    <m:sSub>
                                      <m:sSubPr>
                                        <m:ctrlPr>
                                          <a:rPr lang="zh-CN" altLang="zh-CN" sz="1800" i="1">
                                            <a:solidFill>
                                              <a:srgbClr val="000000"/>
                                            </a:solidFill>
                                            <a:latin typeface="Cambria Math"/>
                                          </a:rPr>
                                        </m:ctrlPr>
                                      </m:sSubPr>
                                      <m:e>
                                        <m:d>
                                          <m:dPr>
                                            <m:begChr m:val="‖"/>
                                            <m:endChr m:val="‖"/>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𝑗</m:t>
                                                </m:r>
                                              </m:sub>
                                            </m:sSub>
                                          </m:e>
                                        </m:d>
                                      </m:e>
                                      <m:sub>
                                        <m:r>
                                          <a:rPr lang="en-US" altLang="zh-CN" sz="1800">
                                            <a:solidFill>
                                              <a:srgbClr val="000000"/>
                                            </a:solidFill>
                                            <a:latin typeface="Cambria Math" panose="02040503050406030204" pitchFamily="18" charset="0"/>
                                          </a:rPr>
                                          <m:t>2</m:t>
                                        </m:r>
                                      </m:sub>
                                    </m:sSub>
                                  </m:den>
                                </m:f>
                              </m:e>
                            </m:d>
                          </m:e>
                        </m:func>
                      </m:e>
                    </m:nary>
                  </m:oMath>
                </a14:m>
                <a:endParaRPr lang="zh-CN"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𝐷𝐵𝐼</m:t>
                    </m:r>
                  </m:oMath>
                </a14:m>
                <a:r>
                  <a:rPr lang="zh-CN" altLang="zh-CN" sz="1800" dirty="0">
                    <a:solidFill>
                      <a:srgbClr val="000000"/>
                    </a:solidFill>
                  </a:rPr>
                  <a:t>的值越小，表示簇内样本之间的距离越小，同时簇间距离越大，即簇内相似度高，簇间相似度低，说明聚类结果越</a:t>
                </a:r>
                <a:r>
                  <a:rPr lang="zh-CN" altLang="zh-CN" sz="1800" dirty="0" smtClean="0">
                    <a:solidFill>
                      <a:srgbClr val="000000"/>
                    </a:solidFill>
                  </a:rPr>
                  <a:t>好</a:t>
                </a:r>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591561"/>
              </a:xfrm>
              <a:prstGeom prst="rect">
                <a:avLst/>
              </a:prstGeom>
              <a:blipFill rotWithShape="1">
                <a:blip r:embed="rId1"/>
                <a:stretch>
                  <a:fillRect l="-530" t="-1358" r="-455" b="-11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41822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邓恩指数（</a:t>
                </a:r>
                <a:r>
                  <a:rPr lang="en-US" altLang="zh-CN" sz="1800" dirty="0">
                    <a:solidFill>
                      <a:srgbClr val="000000"/>
                    </a:solidFill>
                  </a:rPr>
                  <a:t>Dunn Validity Index</a:t>
                </a:r>
                <a:r>
                  <a:rPr lang="zh-CN" altLang="zh-CN" sz="1800" dirty="0">
                    <a:solidFill>
                      <a:srgbClr val="000000"/>
                    </a:solidFill>
                  </a:rPr>
                  <a:t>，</a:t>
                </a:r>
                <a:r>
                  <a:rPr lang="en-US" altLang="zh-CN" sz="1800" dirty="0">
                    <a:solidFill>
                      <a:srgbClr val="000000"/>
                    </a:solidFill>
                  </a:rPr>
                  <a:t>DVI</a:t>
                </a:r>
                <a:r>
                  <a:rPr lang="zh-CN" altLang="zh-CN" sz="1800" dirty="0">
                    <a:solidFill>
                      <a:srgbClr val="000000"/>
                    </a:solidFill>
                  </a:rPr>
                  <a:t>）是计算任意两个簇的样本点的最短距离与任意簇中样本点的最大距离之商。假设聚类结果中有</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个簇，其计算公式如下：</a:t>
                </a:r>
              </a:p>
              <a:p>
                <a14:m>
                  <m:oMath xmlns:m="http://schemas.openxmlformats.org/officeDocument/2006/math">
                    <m:r>
                      <a:rPr lang="en-US" altLang="zh-CN" sz="1800">
                        <a:solidFill>
                          <a:srgbClr val="000000"/>
                        </a:solidFill>
                        <a:latin typeface="Cambria Math" panose="02040503050406030204" pitchFamily="18" charset="0"/>
                      </a:rPr>
                      <m:t>𝐷𝑉𝐼</m:t>
                    </m:r>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a:rPr>
                        </m:ctrlPr>
                      </m:fPr>
                      <m:num>
                        <m:func>
                          <m:funcPr>
                            <m:ctrlPr>
                              <a:rPr lang="zh-CN" altLang="zh-CN" sz="1800" i="1">
                                <a:solidFill>
                                  <a:srgbClr val="000000"/>
                                </a:solidFill>
                                <a:latin typeface="Cambria Math"/>
                              </a:rPr>
                            </m:ctrlPr>
                          </m:funcPr>
                          <m:fName>
                            <m:limLow>
                              <m:limLowPr>
                                <m:ctrlPr>
                                  <a:rPr lang="zh-CN" altLang="zh-CN" sz="1800" i="1">
                                    <a:solidFill>
                                      <a:srgbClr val="000000"/>
                                    </a:solidFill>
                                    <a:latin typeface="Cambria Math"/>
                                  </a:rPr>
                                </m:ctrlPr>
                              </m:limLowPr>
                              <m:e>
                                <m:r>
                                  <m:rPr>
                                    <m:sty m:val="p"/>
                                  </m:rPr>
                                  <a:rPr lang="en-US" altLang="zh-CN" sz="1800">
                                    <a:solidFill>
                                      <a:srgbClr val="000000"/>
                                    </a:solidFill>
                                    <a:latin typeface="Cambria Math" panose="02040503050406030204" pitchFamily="18" charset="0"/>
                                  </a:rPr>
                                  <m:t>min</m:t>
                                </m:r>
                              </m:e>
                              <m:lim>
                                <m:r>
                                  <a:rPr lang="en-US" altLang="zh-CN" sz="1800">
                                    <a:solidFill>
                                      <a:srgbClr val="000000"/>
                                    </a:solidFill>
                                    <a:latin typeface="Cambria Math" panose="02040503050406030204" pitchFamily="18" charset="0"/>
                                  </a:rPr>
                                  <m:t>0&lt;</m:t>
                                </m:r>
                                <m:r>
                                  <a:rPr lang="en-US" altLang="zh-CN" sz="1800">
                                    <a:solidFill>
                                      <a:srgbClr val="000000"/>
                                    </a:solidFill>
                                    <a:latin typeface="Cambria Math" panose="02040503050406030204" pitchFamily="18" charset="0"/>
                                  </a:rPr>
                                  <m:t>𝑚</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𝑛</m:t>
                                </m:r>
                                <m:r>
                                  <a:rPr lang="en-US" altLang="zh-CN" sz="1800">
                                    <a:solidFill>
                                      <a:srgbClr val="000000"/>
                                    </a:solidFill>
                                    <a:latin typeface="Cambria Math" panose="02040503050406030204" pitchFamily="18" charset="0"/>
                                  </a:rPr>
                                  <m:t>&lt;</m:t>
                                </m:r>
                                <m:r>
                                  <a:rPr lang="en-US" altLang="zh-CN" sz="1800">
                                    <a:solidFill>
                                      <a:srgbClr val="000000"/>
                                    </a:solidFill>
                                    <a:latin typeface="Cambria Math" panose="02040503050406030204" pitchFamily="18" charset="0"/>
                                  </a:rPr>
                                  <m:t>𝑘</m:t>
                                </m:r>
                              </m:lim>
                            </m:limLow>
                          </m:fName>
                          <m:e>
                            <m:d>
                              <m:dPr>
                                <m:begChr m:val="{"/>
                                <m:endChr m:val="}"/>
                                <m:ctrlPr>
                                  <a:rPr lang="zh-CN" altLang="zh-CN" sz="1800" i="1">
                                    <a:solidFill>
                                      <a:srgbClr val="000000"/>
                                    </a:solidFill>
                                    <a:latin typeface="Cambria Math"/>
                                  </a:rPr>
                                </m:ctrlPr>
                              </m:dPr>
                              <m:e>
                                <m:func>
                                  <m:funcPr>
                                    <m:ctrlPr>
                                      <a:rPr lang="zh-CN" altLang="zh-CN" sz="1800" i="1">
                                        <a:solidFill>
                                          <a:srgbClr val="000000"/>
                                        </a:solidFill>
                                        <a:latin typeface="Cambria Math"/>
                                      </a:rPr>
                                    </m:ctrlPr>
                                  </m:funcPr>
                                  <m:fName>
                                    <m:limLow>
                                      <m:limLowPr>
                                        <m:ctrlPr>
                                          <a:rPr lang="zh-CN" altLang="zh-CN" sz="1800" i="1">
                                            <a:solidFill>
                                              <a:srgbClr val="000000"/>
                                            </a:solidFill>
                                            <a:latin typeface="Cambria Math"/>
                                          </a:rPr>
                                        </m:ctrlPr>
                                      </m:limLowPr>
                                      <m:e>
                                        <m:r>
                                          <m:rPr>
                                            <m:sty m:val="p"/>
                                          </m:rPr>
                                          <a:rPr lang="en-US" altLang="zh-CN" sz="1800">
                                            <a:solidFill>
                                              <a:srgbClr val="000000"/>
                                            </a:solidFill>
                                            <a:latin typeface="Cambria Math" panose="02040503050406030204" pitchFamily="18" charset="0"/>
                                          </a:rPr>
                                          <m:t>min</m:t>
                                        </m:r>
                                      </m:e>
                                      <m:lim>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𝑚</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𝑛</m:t>
                                            </m:r>
                                          </m:sub>
                                        </m:sSub>
                                      </m:lim>
                                    </m:limLow>
                                  </m:fName>
                                  <m:e>
                                    <m:d>
                                      <m:dPr>
                                        <m:begChr m:val="{"/>
                                        <m:endChr m:val="}"/>
                                        <m:ctrlPr>
                                          <a:rPr lang="zh-CN" altLang="zh-CN" sz="1800" i="1">
                                            <a:solidFill>
                                              <a:srgbClr val="000000"/>
                                            </a:solidFill>
                                            <a:latin typeface="Cambria Math"/>
                                          </a:rPr>
                                        </m:ctrlPr>
                                      </m:dPr>
                                      <m:e>
                                        <m:d>
                                          <m:dPr>
                                            <m:begChr m:val="‖"/>
                                            <m:endChr m:val="‖"/>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e>
                                        </m:d>
                                      </m:e>
                                    </m:d>
                                  </m:e>
                                </m:func>
                              </m:e>
                            </m:d>
                          </m:e>
                        </m:func>
                      </m:num>
                      <m:den>
                        <m:func>
                          <m:funcPr>
                            <m:ctrlPr>
                              <a:rPr lang="zh-CN" altLang="zh-CN" sz="1800" i="1">
                                <a:solidFill>
                                  <a:srgbClr val="000000"/>
                                </a:solidFill>
                                <a:latin typeface="Cambria Math"/>
                              </a:rPr>
                            </m:ctrlPr>
                          </m:funcPr>
                          <m:fName>
                            <m:limLow>
                              <m:limLowPr>
                                <m:ctrlPr>
                                  <a:rPr lang="zh-CN" altLang="zh-CN" sz="1800" i="1">
                                    <a:solidFill>
                                      <a:srgbClr val="000000"/>
                                    </a:solidFill>
                                    <a:latin typeface="Cambria Math"/>
                                  </a:rPr>
                                </m:ctrlPr>
                              </m:limLowPr>
                              <m:e>
                                <m:r>
                                  <m:rPr>
                                    <m:sty m:val="p"/>
                                  </m:rPr>
                                  <a:rPr lang="en-US" altLang="zh-CN" sz="1800">
                                    <a:solidFill>
                                      <a:srgbClr val="000000"/>
                                    </a:solidFill>
                                    <a:latin typeface="Cambria Math" panose="02040503050406030204" pitchFamily="18" charset="0"/>
                                  </a:rPr>
                                  <m:t>max</m:t>
                                </m:r>
                              </m:e>
                              <m:lim>
                                <m:r>
                                  <a:rPr lang="en-US" altLang="zh-CN" sz="1800">
                                    <a:solidFill>
                                      <a:srgbClr val="000000"/>
                                    </a:solidFill>
                                    <a:latin typeface="Cambria Math" panose="02040503050406030204" pitchFamily="18" charset="0"/>
                                  </a:rPr>
                                  <m:t>0&lt;</m:t>
                                </m:r>
                                <m:r>
                                  <a:rPr lang="en-US" altLang="zh-CN" sz="1800">
                                    <a:solidFill>
                                      <a:srgbClr val="000000"/>
                                    </a:solidFill>
                                    <a:latin typeface="Cambria Math" panose="02040503050406030204" pitchFamily="18" charset="0"/>
                                  </a:rPr>
                                  <m:t>𝑛</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𝑘</m:t>
                                </m:r>
                              </m:lim>
                            </m:limLow>
                          </m:fName>
                          <m:e>
                            <m:func>
                              <m:funcPr>
                                <m:ctrlPr>
                                  <a:rPr lang="zh-CN" altLang="zh-CN" sz="1800" i="1">
                                    <a:solidFill>
                                      <a:srgbClr val="000000"/>
                                    </a:solidFill>
                                    <a:latin typeface="Cambria Math"/>
                                  </a:rPr>
                                </m:ctrlPr>
                              </m:funcPr>
                              <m:fName>
                                <m:limLow>
                                  <m:limLowPr>
                                    <m:ctrlPr>
                                      <a:rPr lang="zh-CN" altLang="zh-CN" sz="1800" i="1">
                                        <a:solidFill>
                                          <a:srgbClr val="000000"/>
                                        </a:solidFill>
                                        <a:latin typeface="Cambria Math"/>
                                      </a:rPr>
                                    </m:ctrlPr>
                                  </m:limLowPr>
                                  <m:e>
                                    <m:r>
                                      <m:rPr>
                                        <m:sty m:val="p"/>
                                      </m:rPr>
                                      <a:rPr lang="en-US" altLang="zh-CN" sz="1800">
                                        <a:solidFill>
                                          <a:srgbClr val="000000"/>
                                        </a:solidFill>
                                        <a:latin typeface="Cambria Math" panose="02040503050406030204" pitchFamily="18" charset="0"/>
                                      </a:rPr>
                                      <m:t>max</m:t>
                                    </m:r>
                                  </m:e>
                                  <m:lim>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𝑛</m:t>
                                        </m:r>
                                      </m:sub>
                                    </m:sSub>
                                  </m:lim>
                                </m:limLow>
                              </m:fName>
                              <m:e>
                                <m:d>
                                  <m:dPr>
                                    <m:begChr m:val="{"/>
                                    <m:endChr m:val="}"/>
                                    <m:ctrlPr>
                                      <a:rPr lang="zh-CN" altLang="zh-CN" sz="1800" i="1">
                                        <a:solidFill>
                                          <a:srgbClr val="000000"/>
                                        </a:solidFill>
                                        <a:latin typeface="Cambria Math"/>
                                      </a:rPr>
                                    </m:ctrlPr>
                                  </m:dPr>
                                  <m:e>
                                    <m:d>
                                      <m:dPr>
                                        <m:begChr m:val="‖"/>
                                        <m:endChr m:val="‖"/>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e>
                                    </m:d>
                                  </m:e>
                                </m:d>
                              </m:e>
                            </m:func>
                          </m:e>
                        </m:func>
                      </m:den>
                    </m:f>
                  </m:oMath>
                </a14:m>
                <a:endParaRPr lang="zh-CN" altLang="zh-CN" sz="1800" dirty="0">
                  <a:solidFill>
                    <a:srgbClr val="000000"/>
                  </a:solidFill>
                </a:endParaRPr>
              </a:p>
              <a:p>
                <a:r>
                  <a:rPr lang="en-US" altLang="zh-CN" sz="1800" dirty="0">
                    <a:solidFill>
                      <a:srgbClr val="000000"/>
                    </a:solidFill>
                  </a:rPr>
                  <a:t>    </a:t>
                </a:r>
                <a14:m>
                  <m:oMath xmlns:m="http://schemas.openxmlformats.org/officeDocument/2006/math">
                    <m:r>
                      <a:rPr lang="en-US" altLang="zh-CN" sz="1800">
                        <a:solidFill>
                          <a:srgbClr val="000000"/>
                        </a:solidFill>
                        <a:latin typeface="Cambria Math" panose="02040503050406030204" pitchFamily="18" charset="0"/>
                      </a:rPr>
                      <m:t>𝐷𝑉𝐼</m:t>
                    </m:r>
                  </m:oMath>
                </a14:m>
                <a:r>
                  <a:rPr lang="zh-CN" altLang="zh-CN" sz="1800" dirty="0">
                    <a:solidFill>
                      <a:srgbClr val="000000"/>
                    </a:solidFill>
                  </a:rPr>
                  <a:t>的值越大，表示簇间样本距离越远，簇内样本距离越近，即簇间相似度低，簇内相似度高，聚类结果越好。</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418226"/>
              </a:xfrm>
              <a:prstGeom prst="rect">
                <a:avLst/>
              </a:prstGeom>
              <a:blipFill rotWithShape="1">
                <a:blip r:embed="rId1"/>
                <a:stretch>
                  <a:fillRect l="-530" t="-2015" r="-76" b="-22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章节介绍</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聚类分析</a:t>
            </a:r>
            <a:r>
              <a:rPr lang="zh-CN" altLang="en-US" sz="1800" dirty="0">
                <a:solidFill>
                  <a:srgbClr val="000000"/>
                </a:solidFill>
              </a:rPr>
              <a:t>是一种典型的</a:t>
            </a:r>
            <a:r>
              <a:rPr lang="zh-CN" altLang="en-US" sz="1800" dirty="0">
                <a:solidFill>
                  <a:srgbClr val="FF0000"/>
                </a:solidFill>
              </a:rPr>
              <a:t>无监督</a:t>
            </a:r>
            <a:r>
              <a:rPr lang="zh-CN" altLang="en-US" sz="1800" dirty="0">
                <a:solidFill>
                  <a:srgbClr val="000000"/>
                </a:solidFill>
              </a:rPr>
              <a:t>学习， 用于对未知类别的样本进行划分，将它们按照一定的规则划分成若干个类族，把相似</a:t>
            </a:r>
            <a:r>
              <a:rPr lang="en-US" altLang="zh-CN" sz="1800" dirty="0">
                <a:solidFill>
                  <a:srgbClr val="000000"/>
                </a:solidFill>
              </a:rPr>
              <a:t>(</a:t>
            </a:r>
            <a:r>
              <a:rPr lang="zh-CN" altLang="en-US" sz="1800" dirty="0">
                <a:solidFill>
                  <a:srgbClr val="000000"/>
                </a:solidFill>
              </a:rPr>
              <a:t>距高相近</a:t>
            </a:r>
            <a:r>
              <a:rPr lang="en-US" altLang="zh-CN" sz="1800" dirty="0">
                <a:solidFill>
                  <a:srgbClr val="000000"/>
                </a:solidFill>
              </a:rPr>
              <a:t>)</a:t>
            </a:r>
            <a:r>
              <a:rPr lang="zh-CN" altLang="en-US" sz="1800" dirty="0">
                <a:solidFill>
                  <a:srgbClr val="000000"/>
                </a:solidFill>
              </a:rPr>
              <a:t>的样本聚在同一个</a:t>
            </a:r>
            <a:r>
              <a:rPr lang="zh-CN" altLang="en-US" sz="1800" dirty="0" smtClean="0">
                <a:solidFill>
                  <a:srgbClr val="000000"/>
                </a:solidFill>
              </a:rPr>
              <a:t>类簇中</a:t>
            </a:r>
            <a:r>
              <a:rPr lang="zh-CN" altLang="en-US" sz="1800" dirty="0">
                <a:solidFill>
                  <a:srgbClr val="000000"/>
                </a:solidFill>
              </a:rPr>
              <a:t>， 把不相似的样本分为不</a:t>
            </a:r>
            <a:r>
              <a:rPr lang="zh-CN" altLang="en-US" sz="1800" dirty="0" smtClean="0">
                <a:solidFill>
                  <a:srgbClr val="000000"/>
                </a:solidFill>
              </a:rPr>
              <a:t>同类</a:t>
            </a:r>
            <a:r>
              <a:rPr lang="zh-CN" altLang="en-US" sz="1800" dirty="0">
                <a:solidFill>
                  <a:srgbClr val="000000"/>
                </a:solidFill>
              </a:rPr>
              <a:t>簇</a:t>
            </a:r>
            <a:r>
              <a:rPr lang="zh-CN" altLang="en-US" sz="1800" dirty="0" smtClean="0">
                <a:solidFill>
                  <a:srgbClr val="000000"/>
                </a:solidFill>
              </a:rPr>
              <a:t>，</a:t>
            </a:r>
            <a:r>
              <a:rPr lang="zh-CN" altLang="en-US" sz="1800" dirty="0">
                <a:solidFill>
                  <a:srgbClr val="000000"/>
                </a:solidFill>
              </a:rPr>
              <a:t>从而揭示样本之间内在的性质以及相互之间的联系</a:t>
            </a:r>
            <a:r>
              <a:rPr lang="zh-CN" altLang="en-US" sz="1800" dirty="0" smtClean="0">
                <a:solidFill>
                  <a:srgbClr val="000000"/>
                </a:solidFill>
              </a:rPr>
              <a:t>规律</a:t>
            </a:r>
            <a:endParaRPr lang="en-US" altLang="zh-CN" sz="1800" dirty="0" smtClean="0">
              <a:solidFill>
                <a:srgbClr val="000000"/>
              </a:solidFill>
            </a:endParaRPr>
          </a:p>
          <a:p>
            <a:r>
              <a:rPr lang="zh-CN" altLang="en-US" sz="1800" dirty="0" smtClean="0">
                <a:solidFill>
                  <a:srgbClr val="000000"/>
                </a:solidFill>
              </a:rPr>
              <a:t>聚类</a:t>
            </a:r>
            <a:r>
              <a:rPr lang="zh-CN" altLang="en-US" sz="1800" dirty="0">
                <a:solidFill>
                  <a:srgbClr val="000000"/>
                </a:solidFill>
              </a:rPr>
              <a:t>算法在银行、零售、保险、医学、军事等诸多领域有着广泛的</a:t>
            </a:r>
            <a:r>
              <a:rPr lang="zh-CN" altLang="en-US" sz="1800" dirty="0" smtClean="0">
                <a:solidFill>
                  <a:srgbClr val="000000"/>
                </a:solidFill>
              </a:rPr>
              <a:t>应用</a:t>
            </a:r>
            <a:endParaRPr lang="en-US" altLang="zh-CN" sz="1800" dirty="0" smtClean="0">
              <a:solidFill>
                <a:srgbClr val="000000"/>
              </a:solidFill>
            </a:endParaRPr>
          </a:p>
          <a:p>
            <a:r>
              <a:rPr lang="zh-CN" altLang="en-US" sz="1800" dirty="0" smtClean="0">
                <a:solidFill>
                  <a:srgbClr val="000000"/>
                </a:solidFill>
              </a:rPr>
              <a:t>本章</a:t>
            </a:r>
            <a:r>
              <a:rPr lang="zh-CN" altLang="en-US" sz="1800" dirty="0">
                <a:solidFill>
                  <a:srgbClr val="000000"/>
                </a:solidFill>
              </a:rPr>
              <a:t>主要内容包括聚类分析基础、聚类效果评价指标、聚类实现方法，重点</a:t>
            </a:r>
            <a:r>
              <a:rPr lang="zh-CN" altLang="en-US" sz="1800" dirty="0" smtClean="0">
                <a:solidFill>
                  <a:srgbClr val="000000"/>
                </a:solidFill>
              </a:rPr>
              <a:t>介绍基于划分</a:t>
            </a:r>
            <a:r>
              <a:rPr lang="zh-CN" altLang="en-US" sz="1800" dirty="0">
                <a:solidFill>
                  <a:srgbClr val="000000"/>
                </a:solidFill>
              </a:rPr>
              <a:t>的方法、基于密度的方法、基于层次的方法、基于网格的方法和基于模型的方法，并结合实例讲解聚类算法的</a:t>
            </a:r>
            <a:r>
              <a:rPr lang="zh-CN" altLang="en-US" sz="1800" dirty="0" smtClean="0">
                <a:solidFill>
                  <a:srgbClr val="000000"/>
                </a:solidFill>
              </a:rPr>
              <a:t>应用</a:t>
            </a:r>
            <a:endParaRPr lang="zh-CN" altLang="en-US" sz="1400" dirty="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473117"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a:solidFill>
                  <a:schemeClr val="bg1"/>
                </a:solidFill>
                <a:latin typeface="微软雅黑" panose="020B0503020204020204" pitchFamily="34" charset="-122"/>
                <a:ea typeface="微软雅黑" panose="020B0503020204020204" pitchFamily="34" charset="-122"/>
              </a:rPr>
              <a:t>基于划分的方法</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基于划分的方法是简单、常用</a:t>
            </a:r>
            <a:r>
              <a:rPr lang="zh-CN" altLang="en-US" sz="1800" dirty="0" smtClean="0">
                <a:solidFill>
                  <a:srgbClr val="000000"/>
                </a:solidFill>
              </a:rPr>
              <a:t>的一种</a:t>
            </a:r>
            <a:r>
              <a:rPr lang="zh-CN" altLang="en-US" sz="1800" dirty="0">
                <a:solidFill>
                  <a:srgbClr val="000000"/>
                </a:solidFill>
              </a:rPr>
              <a:t>聚类</a:t>
            </a:r>
            <a:r>
              <a:rPr lang="zh-CN" altLang="en-US" sz="1800" dirty="0" smtClean="0">
                <a:solidFill>
                  <a:srgbClr val="000000"/>
                </a:solidFill>
              </a:rPr>
              <a:t>方法</a:t>
            </a:r>
            <a:endParaRPr lang="en-US" altLang="zh-CN" sz="1800" dirty="0" smtClean="0">
              <a:solidFill>
                <a:srgbClr val="000000"/>
              </a:solidFill>
            </a:endParaRPr>
          </a:p>
          <a:p>
            <a:r>
              <a:rPr lang="zh-CN" altLang="en-US" sz="1800" dirty="0" smtClean="0">
                <a:solidFill>
                  <a:srgbClr val="000000"/>
                </a:solidFill>
              </a:rPr>
              <a:t>通过</a:t>
            </a:r>
            <a:r>
              <a:rPr lang="zh-CN" altLang="en-US" sz="1800" dirty="0">
                <a:solidFill>
                  <a:srgbClr val="000000"/>
                </a:solidFill>
              </a:rPr>
              <a:t>将对象划分为互斥</a:t>
            </a:r>
            <a:r>
              <a:rPr lang="zh-CN" altLang="en-US" sz="1800" dirty="0" smtClean="0">
                <a:solidFill>
                  <a:srgbClr val="000000"/>
                </a:solidFill>
              </a:rPr>
              <a:t>的簇进行</a:t>
            </a:r>
            <a:r>
              <a:rPr lang="zh-CN" altLang="en-US" sz="1800" dirty="0">
                <a:solidFill>
                  <a:srgbClr val="000000"/>
                </a:solidFill>
              </a:rPr>
              <a:t>聚类， 每个对象属于且仅属于一个</a:t>
            </a:r>
            <a:r>
              <a:rPr lang="zh-CN" altLang="en-US" sz="1800" dirty="0" smtClean="0">
                <a:solidFill>
                  <a:srgbClr val="000000"/>
                </a:solidFill>
              </a:rPr>
              <a:t>簇</a:t>
            </a:r>
            <a:endParaRPr lang="en-US" altLang="zh-CN" sz="1800" dirty="0" smtClean="0">
              <a:solidFill>
                <a:srgbClr val="000000"/>
              </a:solidFill>
            </a:endParaRPr>
          </a:p>
          <a:p>
            <a:r>
              <a:rPr lang="zh-CN" altLang="en-US" sz="1800" dirty="0" smtClean="0">
                <a:solidFill>
                  <a:srgbClr val="000000"/>
                </a:solidFill>
              </a:rPr>
              <a:t>划分</a:t>
            </a:r>
            <a:r>
              <a:rPr lang="zh-CN" altLang="en-US" sz="1800" dirty="0">
                <a:solidFill>
                  <a:srgbClr val="000000"/>
                </a:solidFill>
              </a:rPr>
              <a:t>结果旨在使簇之间的相似性低，簇内部的相似度</a:t>
            </a:r>
            <a:r>
              <a:rPr lang="zh-CN" altLang="en-US" sz="1800" dirty="0" smtClean="0">
                <a:solidFill>
                  <a:srgbClr val="000000"/>
                </a:solidFill>
              </a:rPr>
              <a:t>高</a:t>
            </a:r>
            <a:endParaRPr lang="en-US" altLang="zh-CN" sz="1800" dirty="0" smtClean="0">
              <a:solidFill>
                <a:srgbClr val="000000"/>
              </a:solidFill>
            </a:endParaRPr>
          </a:p>
          <a:p>
            <a:r>
              <a:rPr lang="zh-CN" altLang="en-US" sz="1800" dirty="0" smtClean="0">
                <a:solidFill>
                  <a:srgbClr val="000000"/>
                </a:solidFill>
              </a:rPr>
              <a:t>基于</a:t>
            </a:r>
            <a:r>
              <a:rPr lang="zh-CN" altLang="en-US" sz="1800" dirty="0">
                <a:solidFill>
                  <a:srgbClr val="000000"/>
                </a:solidFill>
              </a:rPr>
              <a:t>划分的方法常用算法有</a:t>
            </a:r>
            <a:r>
              <a:rPr lang="en-US" altLang="zh-CN" sz="1800" dirty="0">
                <a:solidFill>
                  <a:srgbClr val="000000"/>
                </a:solidFill>
              </a:rPr>
              <a:t>k</a:t>
            </a:r>
            <a:r>
              <a:rPr lang="zh-CN" altLang="en-US" sz="1800" dirty="0">
                <a:solidFill>
                  <a:srgbClr val="000000"/>
                </a:solidFill>
              </a:rPr>
              <a:t>均值、</a:t>
            </a:r>
            <a:r>
              <a:rPr lang="en-US" altLang="zh-CN" sz="1800" dirty="0" smtClean="0">
                <a:solidFill>
                  <a:srgbClr val="000000"/>
                </a:solidFill>
              </a:rPr>
              <a:t>k-</a:t>
            </a:r>
            <a:r>
              <a:rPr lang="en-US" altLang="zh-CN" sz="1800" dirty="0" err="1" smtClean="0">
                <a:solidFill>
                  <a:srgbClr val="000000"/>
                </a:solidFill>
              </a:rPr>
              <a:t>medoids</a:t>
            </a:r>
            <a:r>
              <a:rPr lang="zh-CN" altLang="en-US" sz="1800" dirty="0" smtClean="0">
                <a:solidFill>
                  <a:srgbClr val="000000"/>
                </a:solidFill>
              </a:rPr>
              <a:t>、</a:t>
            </a:r>
            <a:r>
              <a:rPr lang="en-US" altLang="zh-CN" sz="1800" dirty="0" smtClean="0">
                <a:solidFill>
                  <a:srgbClr val="000000"/>
                </a:solidFill>
              </a:rPr>
              <a:t>k-prototype</a:t>
            </a:r>
            <a:r>
              <a:rPr lang="zh-CN" altLang="en-US" sz="1800" dirty="0">
                <a:solidFill>
                  <a:srgbClr val="000000"/>
                </a:solidFill>
              </a:rPr>
              <a:t>等</a:t>
            </a:r>
            <a:endParaRPr lang="en-US" altLang="zh-CN" sz="1800" dirty="0" smtClean="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2" name="矩形 3"/>
          <p:cNvSpPr>
            <a:spLocks noChangeArrowheads="1"/>
          </p:cNvSpPr>
          <p:nvPr/>
        </p:nvSpPr>
        <p:spPr bwMode="auto">
          <a:xfrm>
            <a:off x="596900" y="1000471"/>
            <a:ext cx="8045450" cy="150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物以类聚，人以群分(《战国策·齐策三》)</a:t>
            </a:r>
            <a:endParaRPr lang="zh-CN" altLang="en-US" sz="2000" dirty="0">
              <a:solidFill>
                <a:srgbClr val="000000"/>
              </a:solidFill>
            </a:endParaRPr>
          </a:p>
          <a:p>
            <a:r>
              <a:rPr lang="zh-CN" altLang="en-US" sz="2000" dirty="0">
                <a:solidFill>
                  <a:srgbClr val="000000"/>
                </a:solidFill>
              </a:rPr>
              <a:t>输入：</a:t>
            </a:r>
            <a:r>
              <a:rPr lang="en-US" altLang="zh-CN" sz="2000" dirty="0">
                <a:solidFill>
                  <a:srgbClr val="000000"/>
                </a:solidFill>
              </a:rPr>
              <a:t>n</a:t>
            </a:r>
            <a:r>
              <a:rPr lang="zh-CN" altLang="en-US" sz="2000" dirty="0">
                <a:solidFill>
                  <a:srgbClr val="000000"/>
                </a:solidFill>
              </a:rPr>
              <a:t>个数据（无任何标注信息）</a:t>
            </a:r>
            <a:endParaRPr lang="zh-CN" altLang="en-US" sz="2000" dirty="0">
              <a:solidFill>
                <a:srgbClr val="000000"/>
              </a:solidFill>
            </a:endParaRPr>
          </a:p>
          <a:p>
            <a:r>
              <a:rPr lang="zh-CN" altLang="en-US" sz="2000" dirty="0">
                <a:solidFill>
                  <a:srgbClr val="000000"/>
                </a:solidFill>
              </a:rPr>
              <a:t>输出：</a:t>
            </a:r>
            <a:r>
              <a:rPr lang="en-US" altLang="zh-CN" sz="2000" dirty="0">
                <a:solidFill>
                  <a:srgbClr val="000000"/>
                </a:solidFill>
              </a:rPr>
              <a:t>k</a:t>
            </a:r>
            <a:r>
              <a:rPr lang="zh-CN" altLang="en-US" sz="2000" dirty="0">
                <a:solidFill>
                  <a:srgbClr val="000000"/>
                </a:solidFill>
              </a:rPr>
              <a:t>个聚类结果</a:t>
            </a:r>
            <a:endParaRPr lang="zh-CN" altLang="en-US" sz="2000" dirty="0">
              <a:solidFill>
                <a:srgbClr val="000000"/>
              </a:solidFill>
            </a:endParaRPr>
          </a:p>
          <a:p>
            <a:r>
              <a:rPr lang="zh-CN" altLang="en-US" sz="2000" dirty="0">
                <a:solidFill>
                  <a:srgbClr val="000000"/>
                </a:solidFill>
              </a:rPr>
              <a:t>目的：将</a:t>
            </a:r>
            <a:r>
              <a:rPr lang="en-US" altLang="zh-CN" sz="2000" dirty="0">
                <a:solidFill>
                  <a:srgbClr val="000000"/>
                </a:solidFill>
              </a:rPr>
              <a:t>n</a:t>
            </a:r>
            <a:r>
              <a:rPr lang="zh-CN" altLang="en-US" sz="2000" dirty="0">
                <a:solidFill>
                  <a:srgbClr val="000000"/>
                </a:solidFill>
              </a:rPr>
              <a:t>个数据聚类到</a:t>
            </a:r>
            <a:r>
              <a:rPr lang="en-US" altLang="zh-CN" sz="2000" dirty="0">
                <a:solidFill>
                  <a:srgbClr val="000000"/>
                </a:solidFill>
              </a:rPr>
              <a:t>k</a:t>
            </a:r>
            <a:r>
              <a:rPr lang="zh-CN" altLang="en-US" sz="2000" dirty="0">
                <a:solidFill>
                  <a:srgbClr val="000000"/>
                </a:solidFill>
              </a:rPr>
              <a:t>个集合（也称为类簇）</a:t>
            </a:r>
            <a:endParaRPr lang="zh-CN" altLang="en-US" sz="2000" dirty="0">
              <a:solidFill>
                <a:srgbClr val="00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均值算法描述</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graphicFrame>
        <p:nvGraphicFramePr>
          <p:cNvPr id="3" name="对象 2"/>
          <p:cNvGraphicFramePr/>
          <p:nvPr/>
        </p:nvGraphicFramePr>
        <p:xfrm>
          <a:off x="596900" y="1026160"/>
          <a:ext cx="8296910" cy="3478530"/>
        </p:xfrm>
        <a:graphic>
          <a:graphicData uri="http://schemas.openxmlformats.org/presentationml/2006/ole">
            <mc:AlternateContent xmlns:mc="http://schemas.openxmlformats.org/markup-compatibility/2006">
              <mc:Choice xmlns:v="urn:schemas-microsoft-com:vml" Requires="v">
                <p:oleObj spid="_x0000_s1027" name="" r:id="rId1" imgW="8694420" imgH="3695700" progId="Paint.Picture">
                  <p:embed/>
                </p:oleObj>
              </mc:Choice>
              <mc:Fallback>
                <p:oleObj name="" r:id="rId1" imgW="8694420" imgH="3695700" progId="Paint.Picture">
                  <p:embed/>
                  <p:pic>
                    <p:nvPicPr>
                      <p:cNvPr id="0" name="图片 3"/>
                      <p:cNvPicPr/>
                      <p:nvPr/>
                    </p:nvPicPr>
                    <p:blipFill>
                      <a:blip r:embed="rId2"/>
                      <a:stretch>
                        <a:fillRect/>
                      </a:stretch>
                    </p:blipFill>
                    <p:spPr>
                      <a:xfrm>
                        <a:off x="596900" y="1026160"/>
                        <a:ext cx="8296910" cy="347853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均值算法：初始化</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2" name="矩形 3"/>
          <p:cNvSpPr>
            <a:spLocks noChangeArrowheads="1"/>
          </p:cNvSpPr>
          <p:nvPr/>
        </p:nvSpPr>
        <p:spPr bwMode="auto">
          <a:xfrm>
            <a:off x="596900" y="1000471"/>
            <a:ext cx="80454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第一步：初始化聚类质心</a:t>
            </a:r>
            <a:endParaRPr lang="zh-CN" altLang="en-US" sz="2000" dirty="0">
              <a:solidFill>
                <a:srgbClr val="000000"/>
              </a:solidFill>
            </a:endParaRPr>
          </a:p>
        </p:txBody>
      </p:sp>
      <p:graphicFrame>
        <p:nvGraphicFramePr>
          <p:cNvPr id="3" name="对象 2"/>
          <p:cNvGraphicFramePr/>
          <p:nvPr/>
        </p:nvGraphicFramePr>
        <p:xfrm>
          <a:off x="792480" y="1818640"/>
          <a:ext cx="7238365" cy="860425"/>
        </p:xfrm>
        <a:graphic>
          <a:graphicData uri="http://schemas.openxmlformats.org/presentationml/2006/ole">
            <mc:AlternateContent xmlns:mc="http://schemas.openxmlformats.org/markup-compatibility/2006">
              <mc:Choice xmlns:v="urn:schemas-microsoft-com:vml" Requires="v">
                <p:oleObj spid="_x0000_s2051" name="" r:id="rId1" imgW="8260080" imgH="1356360" progId="Paint.Picture">
                  <p:embed/>
                </p:oleObj>
              </mc:Choice>
              <mc:Fallback>
                <p:oleObj name="" r:id="rId1" imgW="8260080" imgH="1356360" progId="Paint.Picture">
                  <p:embed/>
                  <p:pic>
                    <p:nvPicPr>
                      <p:cNvPr id="0" name="图片 3"/>
                      <p:cNvPicPr/>
                      <p:nvPr/>
                    </p:nvPicPr>
                    <p:blipFill>
                      <a:blip r:embed="rId2"/>
                      <a:stretch>
                        <a:fillRect/>
                      </a:stretch>
                    </p:blipFill>
                    <p:spPr>
                      <a:xfrm>
                        <a:off x="792480" y="1818640"/>
                        <a:ext cx="7238365" cy="8604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321691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均值算法：对数据进行聚类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2" name="矩形 3"/>
          <p:cNvSpPr>
            <a:spLocks noChangeArrowheads="1"/>
          </p:cNvSpPr>
          <p:nvPr/>
        </p:nvSpPr>
        <p:spPr bwMode="auto">
          <a:xfrm>
            <a:off x="596900" y="1000471"/>
            <a:ext cx="80454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第二步：将每个待聚类数据放入唯一一个聚类集合中</a:t>
            </a:r>
            <a:endParaRPr lang="zh-CN" altLang="en-US" sz="2000" dirty="0">
              <a:solidFill>
                <a:srgbClr val="000000"/>
              </a:solidFill>
            </a:endParaRPr>
          </a:p>
        </p:txBody>
      </p:sp>
      <p:graphicFrame>
        <p:nvGraphicFramePr>
          <p:cNvPr id="3" name="对象 2"/>
          <p:cNvGraphicFramePr/>
          <p:nvPr/>
        </p:nvGraphicFramePr>
        <p:xfrm>
          <a:off x="751205" y="1888490"/>
          <a:ext cx="6825615" cy="2006600"/>
        </p:xfrm>
        <a:graphic>
          <a:graphicData uri="http://schemas.openxmlformats.org/presentationml/2006/ole">
            <mc:AlternateContent xmlns:mc="http://schemas.openxmlformats.org/markup-compatibility/2006">
              <mc:Choice xmlns:v="urn:schemas-microsoft-com:vml" Requires="v">
                <p:oleObj spid="_x0000_s3075" name="" r:id="rId1" imgW="7650480" imgH="2674620" progId="Paint.Picture">
                  <p:embed/>
                </p:oleObj>
              </mc:Choice>
              <mc:Fallback>
                <p:oleObj name="" r:id="rId1" imgW="7650480" imgH="2674620" progId="Paint.Picture">
                  <p:embed/>
                  <p:pic>
                    <p:nvPicPr>
                      <p:cNvPr id="0" name="图片 3"/>
                      <p:cNvPicPr/>
                      <p:nvPr/>
                    </p:nvPicPr>
                    <p:blipFill>
                      <a:blip r:embed="rId2"/>
                      <a:stretch>
                        <a:fillRect/>
                      </a:stretch>
                    </p:blipFill>
                    <p:spPr>
                      <a:xfrm>
                        <a:off x="751205" y="1888490"/>
                        <a:ext cx="6825615" cy="20066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321691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均值算法：更新聚类质心</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2" name="矩形 3"/>
          <p:cNvSpPr>
            <a:spLocks noChangeArrowheads="1"/>
          </p:cNvSpPr>
          <p:nvPr/>
        </p:nvSpPr>
        <p:spPr bwMode="auto">
          <a:xfrm>
            <a:off x="596900" y="1000471"/>
            <a:ext cx="80454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第三步：根据聚类结果、更新聚类质心</a:t>
            </a:r>
            <a:endParaRPr lang="zh-CN" altLang="en-US" sz="2000" dirty="0">
              <a:solidFill>
                <a:srgbClr val="000000"/>
              </a:solidFill>
            </a:endParaRPr>
          </a:p>
        </p:txBody>
      </p:sp>
      <p:graphicFrame>
        <p:nvGraphicFramePr>
          <p:cNvPr id="5" name="对象 4"/>
          <p:cNvGraphicFramePr/>
          <p:nvPr/>
        </p:nvGraphicFramePr>
        <p:xfrm>
          <a:off x="751205" y="1991995"/>
          <a:ext cx="7139940" cy="984250"/>
        </p:xfrm>
        <a:graphic>
          <a:graphicData uri="http://schemas.openxmlformats.org/presentationml/2006/ole">
            <mc:AlternateContent xmlns:mc="http://schemas.openxmlformats.org/markup-compatibility/2006">
              <mc:Choice xmlns:v="urn:schemas-microsoft-com:vml" Requires="v">
                <p:oleObj spid="_x0000_s4099" name="" r:id="rId1" imgW="7947660" imgH="1402080" progId="Paint.Picture">
                  <p:embed/>
                </p:oleObj>
              </mc:Choice>
              <mc:Fallback>
                <p:oleObj name="" r:id="rId1" imgW="7947660" imgH="1402080" progId="Paint.Picture">
                  <p:embed/>
                  <p:pic>
                    <p:nvPicPr>
                      <p:cNvPr id="0" name="图片 5"/>
                      <p:cNvPicPr/>
                      <p:nvPr/>
                    </p:nvPicPr>
                    <p:blipFill>
                      <a:blip r:embed="rId2"/>
                      <a:stretch>
                        <a:fillRect/>
                      </a:stretch>
                    </p:blipFill>
                    <p:spPr>
                      <a:xfrm>
                        <a:off x="751205" y="1991995"/>
                        <a:ext cx="7139940" cy="98425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321691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均值算法：继续迭代</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2" name="矩形 3"/>
          <p:cNvSpPr>
            <a:spLocks noChangeArrowheads="1"/>
          </p:cNvSpPr>
          <p:nvPr/>
        </p:nvSpPr>
        <p:spPr bwMode="auto">
          <a:xfrm>
            <a:off x="596900" y="1000471"/>
            <a:ext cx="804545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第四步：算法循环迭代，直到满足条件</a:t>
            </a:r>
            <a:endParaRPr lang="zh-CN" altLang="en-US" sz="2000" dirty="0">
              <a:solidFill>
                <a:srgbClr val="000000"/>
              </a:solidFill>
            </a:endParaRPr>
          </a:p>
          <a:p>
            <a:pPr lvl="1"/>
            <a:r>
              <a:rPr lang="zh-CN" altLang="en-US" sz="1750" dirty="0">
                <a:solidFill>
                  <a:srgbClr val="000000"/>
                </a:solidFill>
              </a:rPr>
              <a:t>在新聚类质心基础上，根据欧氏距离大小，将每个待聚类数据放入唯一一个聚类集合中</a:t>
            </a:r>
            <a:endParaRPr lang="zh-CN" altLang="en-US" sz="1750" dirty="0">
              <a:solidFill>
                <a:srgbClr val="000000"/>
              </a:solidFill>
            </a:endParaRPr>
          </a:p>
          <a:p>
            <a:pPr lvl="1"/>
            <a:r>
              <a:rPr lang="zh-CN" altLang="en-US" sz="1750" dirty="0">
                <a:solidFill>
                  <a:srgbClr val="000000"/>
                </a:solidFill>
              </a:rPr>
              <a:t>根据新的聚类结果、更新聚类质心</a:t>
            </a:r>
            <a:endParaRPr lang="zh-CN" altLang="en-US" sz="1750" dirty="0">
              <a:solidFill>
                <a:srgbClr val="000000"/>
              </a:solidFill>
            </a:endParaRPr>
          </a:p>
          <a:p>
            <a:r>
              <a:rPr lang="zh-CN" altLang="en-US" sz="2000" dirty="0">
                <a:solidFill>
                  <a:srgbClr val="000000"/>
                </a:solidFill>
              </a:rPr>
              <a:t>聚类迭代满足如下任意一个条件，则聚类停止：</a:t>
            </a:r>
            <a:endParaRPr lang="zh-CN" altLang="en-US" sz="2000" dirty="0">
              <a:solidFill>
                <a:srgbClr val="000000"/>
              </a:solidFill>
            </a:endParaRPr>
          </a:p>
          <a:p>
            <a:pPr lvl="1"/>
            <a:r>
              <a:rPr lang="zh-CN" altLang="en-US" sz="1750" dirty="0">
                <a:solidFill>
                  <a:srgbClr val="000000"/>
                </a:solidFill>
              </a:rPr>
              <a:t>已经达到了迭代次数上限</a:t>
            </a:r>
            <a:endParaRPr lang="zh-CN" altLang="en-US" sz="1750" dirty="0">
              <a:solidFill>
                <a:srgbClr val="000000"/>
              </a:solidFill>
            </a:endParaRPr>
          </a:p>
          <a:p>
            <a:pPr lvl="1"/>
            <a:r>
              <a:rPr lang="zh-CN" altLang="en-US" sz="1750" dirty="0">
                <a:solidFill>
                  <a:srgbClr val="000000"/>
                </a:solidFill>
              </a:rPr>
              <a:t>前后两次迭代中，聚类质心基本保持不变</a:t>
            </a:r>
            <a:endParaRPr lang="zh-CN" altLang="en-US" sz="1750" dirty="0">
              <a:solidFill>
                <a:srgbClr val="0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k-</a:t>
            </a:r>
            <a:r>
              <a:rPr lang="zh-CN" altLang="en-US" sz="1800" dirty="0">
                <a:solidFill>
                  <a:srgbClr val="000000"/>
                </a:solidFill>
              </a:rPr>
              <a:t>均值聚类算法过程</a:t>
            </a:r>
            <a:endParaRPr lang="en-US" altLang="zh-CN" sz="1400" dirty="0">
              <a:solidFill>
                <a:srgbClr val="000000"/>
              </a:solidFill>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40793" y="1799537"/>
            <a:ext cx="4062413"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633349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均值算法的另一个视角：最小化每个类簇的方差</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2" name="矩形 3"/>
          <p:cNvSpPr>
            <a:spLocks noChangeArrowheads="1"/>
          </p:cNvSpPr>
          <p:nvPr/>
        </p:nvSpPr>
        <p:spPr bwMode="auto">
          <a:xfrm>
            <a:off x="596900" y="1000471"/>
            <a:ext cx="8045450"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方差：用来计算变量（观察值）与样本平均值之间的差异</a:t>
            </a:r>
            <a:endParaRPr lang="zh-CN" altLang="en-US" sz="2000" dirty="0">
              <a:solidFill>
                <a:srgbClr val="000000"/>
              </a:solidFill>
            </a:endParaRPr>
          </a:p>
          <a:p>
            <a:r>
              <a:rPr lang="zh-CN" altLang="en-US" sz="2000" dirty="0">
                <a:solidFill>
                  <a:srgbClr val="000000"/>
                </a:solidFill>
              </a:rPr>
              <a:t>欧氏距离与方差量纲相同</a:t>
            </a:r>
            <a:endParaRPr lang="zh-CN" altLang="en-US" sz="2000" dirty="0">
              <a:solidFill>
                <a:srgbClr val="000000"/>
              </a:solidFill>
            </a:endParaRPr>
          </a:p>
          <a:p>
            <a:r>
              <a:rPr lang="zh-CN" altLang="en-US" sz="2000" dirty="0">
                <a:solidFill>
                  <a:srgbClr val="000000"/>
                </a:solidFill>
              </a:rPr>
              <a:t>最小化每个类簇方差将使得最终聚类结果中每个聚类集合中所包含数据呈现出来差异性最小。</a:t>
            </a:r>
            <a:endParaRPr lang="zh-CN" altLang="en-US" sz="2000" dirty="0">
              <a:solidFill>
                <a:srgbClr val="000000"/>
              </a:solidFill>
            </a:endParaRPr>
          </a:p>
        </p:txBody>
      </p:sp>
      <p:graphicFrame>
        <p:nvGraphicFramePr>
          <p:cNvPr id="3" name="对象 2"/>
          <p:cNvGraphicFramePr/>
          <p:nvPr/>
        </p:nvGraphicFramePr>
        <p:xfrm>
          <a:off x="964565" y="2559050"/>
          <a:ext cx="5597525" cy="1945005"/>
        </p:xfrm>
        <a:graphic>
          <a:graphicData uri="http://schemas.openxmlformats.org/presentationml/2006/ole">
            <mc:AlternateContent xmlns:mc="http://schemas.openxmlformats.org/markup-compatibility/2006">
              <mc:Choice xmlns:v="urn:schemas-microsoft-com:vml" Requires="v">
                <p:oleObj spid="_x0000_s5123" name="" r:id="rId1" imgW="5593080" imgH="1943100" progId="Paint.Picture">
                  <p:embed/>
                </p:oleObj>
              </mc:Choice>
              <mc:Fallback>
                <p:oleObj name="" r:id="rId1" imgW="5593080" imgH="1943100" progId="Paint.Picture">
                  <p:embed/>
                  <p:pic>
                    <p:nvPicPr>
                      <p:cNvPr id="0" name="图片 3"/>
                      <p:cNvPicPr/>
                      <p:nvPr/>
                    </p:nvPicPr>
                    <p:blipFill>
                      <a:blip r:embed="rId2"/>
                      <a:stretch>
                        <a:fillRect/>
                      </a:stretch>
                    </p:blipFill>
                    <p:spPr>
                      <a:xfrm>
                        <a:off x="964565" y="2559050"/>
                        <a:ext cx="5597525" cy="194500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5610"/>
            <a:ext cx="341820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dirty="0"/>
              <a:t>K-Means 聚类：客户价值分析</a:t>
            </a:r>
            <a:endParaRPr kumimoji="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矩形 3"/>
          <p:cNvSpPr>
            <a:spLocks noChangeArrowheads="1"/>
          </p:cNvSpPr>
          <p:nvPr/>
        </p:nvSpPr>
        <p:spPr bwMode="auto">
          <a:xfrm>
            <a:off x="596900" y="1000471"/>
            <a:ext cx="804545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背景与挖掘目标</a:t>
            </a:r>
            <a:endParaRPr lang="zh-CN" altLang="en-US" sz="2000" dirty="0">
              <a:solidFill>
                <a:srgbClr val="000000"/>
              </a:solidFill>
            </a:endParaRPr>
          </a:p>
          <a:p>
            <a:pPr lvl="1"/>
            <a:r>
              <a:rPr lang="zh-CN" altLang="en-US" sz="1750" dirty="0">
                <a:solidFill>
                  <a:srgbClr val="000000"/>
                </a:solidFill>
              </a:rPr>
              <a:t>背景</a:t>
            </a:r>
            <a:endParaRPr lang="zh-CN" altLang="en-US" sz="1750" dirty="0">
              <a:solidFill>
                <a:srgbClr val="000000"/>
              </a:solidFill>
            </a:endParaRPr>
          </a:p>
          <a:p>
            <a:pPr lvl="2"/>
            <a:r>
              <a:rPr lang="zh-CN" altLang="en-US" sz="1500" dirty="0">
                <a:solidFill>
                  <a:srgbClr val="000000"/>
                </a:solidFill>
              </a:rPr>
              <a:t>航空公司业务竞争激烈，企业营销焦点从产品中心转为客户中心；</a:t>
            </a:r>
            <a:endParaRPr lang="zh-CN" altLang="en-US" sz="1500" dirty="0">
              <a:solidFill>
                <a:srgbClr val="000000"/>
              </a:solidFill>
            </a:endParaRPr>
          </a:p>
          <a:p>
            <a:pPr lvl="2"/>
            <a:r>
              <a:rPr lang="zh-CN" altLang="en-US" sz="1500" dirty="0">
                <a:solidFill>
                  <a:srgbClr val="000000"/>
                </a:solidFill>
              </a:rPr>
              <a:t>针对不同类型客户，进行精准营销，实现利润最大化；</a:t>
            </a:r>
            <a:endParaRPr lang="zh-CN" altLang="en-US" sz="1500" dirty="0">
              <a:solidFill>
                <a:srgbClr val="000000"/>
              </a:solidFill>
            </a:endParaRPr>
          </a:p>
          <a:p>
            <a:pPr lvl="2"/>
            <a:r>
              <a:rPr lang="zh-CN" altLang="en-US" sz="1500" dirty="0">
                <a:solidFill>
                  <a:srgbClr val="000000"/>
                </a:solidFill>
              </a:rPr>
              <a:t>建立合理的客户价值评估模型，进行客户分类，是解决问题的关键。</a:t>
            </a:r>
            <a:endParaRPr lang="zh-CN" altLang="en-US" sz="1500" dirty="0">
              <a:solidFill>
                <a:srgbClr val="000000"/>
              </a:solidFill>
            </a:endParaRPr>
          </a:p>
          <a:p>
            <a:pPr lvl="1"/>
            <a:r>
              <a:rPr lang="zh-CN" altLang="en-US" sz="1750" dirty="0">
                <a:solidFill>
                  <a:srgbClr val="000000"/>
                </a:solidFill>
              </a:rPr>
              <a:t>挖掘目标</a:t>
            </a:r>
            <a:endParaRPr lang="zh-CN" altLang="en-US" sz="1750" dirty="0">
              <a:solidFill>
                <a:srgbClr val="000000"/>
              </a:solidFill>
            </a:endParaRPr>
          </a:p>
          <a:p>
            <a:pPr lvl="2"/>
            <a:r>
              <a:rPr lang="zh-CN" altLang="en-US" sz="1500" dirty="0">
                <a:solidFill>
                  <a:srgbClr val="000000"/>
                </a:solidFill>
              </a:rPr>
              <a:t>借助航空公司客户数据，对客户进行分类；</a:t>
            </a:r>
            <a:endParaRPr lang="zh-CN" altLang="en-US" sz="1500" dirty="0">
              <a:solidFill>
                <a:srgbClr val="000000"/>
              </a:solidFill>
            </a:endParaRPr>
          </a:p>
          <a:p>
            <a:pPr lvl="2"/>
            <a:r>
              <a:rPr lang="zh-CN" altLang="en-US" sz="1500" dirty="0">
                <a:solidFill>
                  <a:srgbClr val="000000"/>
                </a:solidFill>
              </a:rPr>
              <a:t>对不同的客户类别进行特征分析，比较不同类客户的客户价值；</a:t>
            </a:r>
            <a:endParaRPr lang="zh-CN" altLang="en-US" sz="1500" dirty="0">
              <a:solidFill>
                <a:srgbClr val="000000"/>
              </a:solidFill>
            </a:endParaRPr>
          </a:p>
          <a:p>
            <a:pPr lvl="2"/>
            <a:r>
              <a:rPr lang="zh-CN" altLang="en-US" sz="1500" dirty="0">
                <a:solidFill>
                  <a:srgbClr val="000000"/>
                </a:solidFill>
              </a:rPr>
              <a:t>对不同价值的客户类别提供个性化服务，制定相应的营销策略。</a:t>
            </a:r>
            <a:endParaRPr lang="zh-CN" altLang="en-US" sz="1500" dirty="0">
              <a:solidFill>
                <a:srgbClr val="000000"/>
              </a:solidFill>
            </a:endParaRPr>
          </a:p>
          <a:p>
            <a:endParaRPr lang="zh-CN" altLang="en-US" sz="2000" dirty="0">
              <a:solidFill>
                <a:srgbClr val="00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章节结构</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384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聚类分析概念</a:t>
            </a:r>
            <a:endParaRPr lang="en-US" altLang="zh-CN" sz="1800" dirty="0" smtClean="0">
              <a:solidFill>
                <a:srgbClr val="000000"/>
              </a:solidFill>
            </a:endParaRPr>
          </a:p>
          <a:p>
            <a:pPr lvl="1"/>
            <a:r>
              <a:rPr lang="zh-CN" altLang="en-US" sz="1400" dirty="0" smtClean="0">
                <a:solidFill>
                  <a:srgbClr val="000000"/>
                </a:solidFill>
              </a:rPr>
              <a:t>聚类方法分类</a:t>
            </a:r>
            <a:endParaRPr lang="en-US" altLang="zh-CN" sz="1400" dirty="0" smtClean="0">
              <a:solidFill>
                <a:srgbClr val="000000"/>
              </a:solidFill>
            </a:endParaRPr>
          </a:p>
          <a:p>
            <a:pPr lvl="1"/>
            <a:r>
              <a:rPr lang="zh-CN" altLang="en-US" sz="1400" dirty="0" smtClean="0">
                <a:solidFill>
                  <a:srgbClr val="000000"/>
                </a:solidFill>
              </a:rPr>
              <a:t>良好聚类算法的特征</a:t>
            </a:r>
            <a:endParaRPr lang="en-US" altLang="zh-CN" sz="1400" dirty="0" smtClean="0">
              <a:solidFill>
                <a:srgbClr val="000000"/>
              </a:solidFill>
            </a:endParaRPr>
          </a:p>
          <a:p>
            <a:r>
              <a:rPr lang="zh-CN" altLang="en-US" sz="1800" dirty="0" smtClean="0">
                <a:solidFill>
                  <a:srgbClr val="000000"/>
                </a:solidFill>
              </a:rPr>
              <a:t>聚类分析的度量</a:t>
            </a:r>
            <a:endParaRPr lang="en-US" altLang="zh-CN" sz="1800" dirty="0" smtClean="0">
              <a:solidFill>
                <a:srgbClr val="000000"/>
              </a:solidFill>
            </a:endParaRPr>
          </a:p>
          <a:p>
            <a:pPr lvl="1"/>
            <a:r>
              <a:rPr lang="zh-CN" altLang="en-US" sz="1400" dirty="0" smtClean="0">
                <a:solidFill>
                  <a:srgbClr val="000000"/>
                </a:solidFill>
              </a:rPr>
              <a:t>外部指标</a:t>
            </a:r>
            <a:endParaRPr lang="en-US" altLang="zh-CN" sz="1400" dirty="0" smtClean="0">
              <a:solidFill>
                <a:srgbClr val="000000"/>
              </a:solidFill>
            </a:endParaRPr>
          </a:p>
          <a:p>
            <a:pPr lvl="1"/>
            <a:r>
              <a:rPr lang="zh-CN" altLang="en-US" sz="1400" dirty="0" smtClean="0">
                <a:solidFill>
                  <a:srgbClr val="000000"/>
                </a:solidFill>
              </a:rPr>
              <a:t>内部指标</a:t>
            </a:r>
            <a:endParaRPr lang="en-US" altLang="zh-CN" sz="1400" dirty="0" smtClean="0">
              <a:solidFill>
                <a:srgbClr val="000000"/>
              </a:solidFill>
            </a:endParaRPr>
          </a:p>
          <a:p>
            <a:r>
              <a:rPr lang="zh-CN" altLang="en-US" sz="1800" dirty="0" smtClean="0">
                <a:solidFill>
                  <a:srgbClr val="000000"/>
                </a:solidFill>
              </a:rPr>
              <a:t>基于划分的聚类</a:t>
            </a:r>
            <a:endParaRPr lang="en-US" altLang="zh-CN" sz="1800" dirty="0" smtClean="0">
              <a:solidFill>
                <a:srgbClr val="000000"/>
              </a:solidFill>
            </a:endParaRPr>
          </a:p>
          <a:p>
            <a:pPr lvl="1"/>
            <a:r>
              <a:rPr lang="en-US" altLang="zh-CN" sz="1400" dirty="0">
                <a:solidFill>
                  <a:srgbClr val="FF0000"/>
                </a:solidFill>
              </a:rPr>
              <a:t>k</a:t>
            </a:r>
            <a:r>
              <a:rPr lang="en-US" altLang="zh-CN" sz="1400" dirty="0" smtClean="0">
                <a:solidFill>
                  <a:srgbClr val="FF0000"/>
                </a:solidFill>
              </a:rPr>
              <a:t>-</a:t>
            </a:r>
            <a:r>
              <a:rPr lang="zh-CN" altLang="en-US" sz="1400" dirty="0" smtClean="0">
                <a:solidFill>
                  <a:srgbClr val="FF0000"/>
                </a:solidFill>
              </a:rPr>
              <a:t>均值算法</a:t>
            </a:r>
            <a:endParaRPr lang="en-US" altLang="zh-CN" sz="1400" dirty="0" smtClean="0">
              <a:solidFill>
                <a:srgbClr val="000000"/>
              </a:solidFill>
            </a:endParaRPr>
          </a:p>
          <a:p>
            <a:pPr lvl="1"/>
            <a:r>
              <a:rPr lang="en-US" altLang="zh-CN" sz="1400" dirty="0">
                <a:solidFill>
                  <a:srgbClr val="000000"/>
                </a:solidFill>
              </a:rPr>
              <a:t>k</a:t>
            </a:r>
            <a:r>
              <a:rPr lang="en-US" altLang="zh-CN" sz="1400" dirty="0" smtClean="0">
                <a:solidFill>
                  <a:srgbClr val="000000"/>
                </a:solidFill>
              </a:rPr>
              <a:t>-</a:t>
            </a:r>
            <a:r>
              <a:rPr lang="en-US" altLang="zh-CN" sz="1400" dirty="0" err="1" smtClean="0">
                <a:solidFill>
                  <a:srgbClr val="000000"/>
                </a:solidFill>
              </a:rPr>
              <a:t>medoids</a:t>
            </a:r>
            <a:r>
              <a:rPr lang="zh-CN" altLang="en-US" sz="1400" dirty="0" smtClean="0">
                <a:solidFill>
                  <a:srgbClr val="000000"/>
                </a:solidFill>
              </a:rPr>
              <a:t>算法</a:t>
            </a:r>
            <a:endParaRPr lang="en-US" altLang="zh-CN" sz="1400" dirty="0" smtClean="0">
              <a:solidFill>
                <a:srgbClr val="000000"/>
              </a:solidFill>
            </a:endParaRPr>
          </a:p>
          <a:p>
            <a:pPr lvl="1"/>
            <a:r>
              <a:rPr lang="en-US" altLang="zh-CN" sz="1400" dirty="0" smtClean="0">
                <a:solidFill>
                  <a:srgbClr val="000000"/>
                </a:solidFill>
              </a:rPr>
              <a:t>k-prototype</a:t>
            </a:r>
            <a:r>
              <a:rPr lang="zh-CN" altLang="en-US" sz="1400" dirty="0" smtClean="0">
                <a:solidFill>
                  <a:srgbClr val="000000"/>
                </a:solidFill>
              </a:rPr>
              <a:t>算法</a:t>
            </a:r>
            <a:endParaRPr lang="en-US" altLang="zh-CN" sz="1400" dirty="0" smtClean="0">
              <a:solidFill>
                <a:srgbClr val="000000"/>
              </a:solidFill>
            </a:endParaRPr>
          </a:p>
          <a:p>
            <a:r>
              <a:rPr lang="zh-CN" altLang="en-US" sz="1800" dirty="0" smtClean="0">
                <a:solidFill>
                  <a:srgbClr val="000000"/>
                </a:solidFill>
              </a:rPr>
              <a:t>基于密度聚类</a:t>
            </a:r>
            <a:endParaRPr lang="en-US" altLang="zh-CN" sz="1800" dirty="0" smtClean="0">
              <a:solidFill>
                <a:srgbClr val="000000"/>
              </a:solidFill>
            </a:endParaRPr>
          </a:p>
          <a:p>
            <a:pPr lvl="1"/>
            <a:r>
              <a:rPr lang="en-US" altLang="zh-CN" sz="1200" dirty="0" smtClean="0">
                <a:solidFill>
                  <a:srgbClr val="000000"/>
                </a:solidFill>
              </a:rPr>
              <a:t>DBSCAN</a:t>
            </a:r>
            <a:r>
              <a:rPr lang="zh-CN" altLang="en-US" sz="1200" dirty="0" smtClean="0">
                <a:solidFill>
                  <a:srgbClr val="000000"/>
                </a:solidFill>
              </a:rPr>
              <a:t>算法</a:t>
            </a:r>
            <a:endParaRPr lang="en-US" altLang="zh-CN" sz="1200" dirty="0" smtClean="0">
              <a:solidFill>
                <a:srgbClr val="000000"/>
              </a:solidFill>
            </a:endParaRPr>
          </a:p>
          <a:p>
            <a:pPr lvl="1"/>
            <a:r>
              <a:rPr lang="en-US" altLang="zh-CN" sz="1200" dirty="0" smtClean="0">
                <a:solidFill>
                  <a:srgbClr val="000000"/>
                </a:solidFill>
              </a:rPr>
              <a:t>OPTICS</a:t>
            </a:r>
            <a:r>
              <a:rPr lang="zh-CN" altLang="en-US" sz="1200" dirty="0" smtClean="0">
                <a:solidFill>
                  <a:srgbClr val="000000"/>
                </a:solidFill>
              </a:rPr>
              <a:t>算法</a:t>
            </a:r>
            <a:endParaRPr lang="en-US" altLang="zh-CN" sz="1200" dirty="0" smtClean="0">
              <a:solidFill>
                <a:srgbClr val="000000"/>
              </a:solidFill>
            </a:endParaRPr>
          </a:p>
          <a:p>
            <a:pPr lvl="1"/>
            <a:r>
              <a:rPr lang="en-US" altLang="zh-CN" sz="1200" dirty="0" smtClean="0">
                <a:solidFill>
                  <a:srgbClr val="000000"/>
                </a:solidFill>
              </a:rPr>
              <a:t>DENCLUE</a:t>
            </a:r>
            <a:r>
              <a:rPr lang="zh-CN" altLang="en-US" sz="1200" dirty="0" smtClean="0">
                <a:solidFill>
                  <a:srgbClr val="000000"/>
                </a:solidFill>
              </a:rPr>
              <a:t>算法</a:t>
            </a:r>
            <a:endParaRPr lang="en-US" altLang="zh-CN" sz="1600" dirty="0" smtClean="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5610"/>
            <a:ext cx="341820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dirty="0"/>
              <a:t>K-Means 聚类：客户价值分析</a:t>
            </a:r>
            <a:endParaRPr kumimoji="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矩形 3"/>
          <p:cNvSpPr>
            <a:spLocks noChangeArrowheads="1"/>
          </p:cNvSpPr>
          <p:nvPr/>
        </p:nvSpPr>
        <p:spPr bwMode="auto">
          <a:xfrm>
            <a:off x="450215" y="865505"/>
            <a:ext cx="5739130" cy="290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明确目标是客户价值识别；</a:t>
            </a:r>
            <a:endParaRPr lang="zh-CN" altLang="en-US" sz="2000" dirty="0">
              <a:solidFill>
                <a:srgbClr val="000000"/>
              </a:solidFill>
            </a:endParaRPr>
          </a:p>
          <a:p>
            <a:r>
              <a:rPr lang="zh-CN" altLang="en-US" sz="2000" dirty="0">
                <a:solidFill>
                  <a:srgbClr val="000000"/>
                </a:solidFill>
              </a:rPr>
              <a:t>识别客户价值，应用最广泛的客户细分模型是通过指标：</a:t>
            </a:r>
            <a:endParaRPr lang="zh-CN" altLang="en-US" sz="2000" dirty="0">
              <a:solidFill>
                <a:srgbClr val="000000"/>
              </a:solidFill>
            </a:endParaRPr>
          </a:p>
          <a:p>
            <a:pPr lvl="1"/>
            <a:r>
              <a:rPr lang="zh-CN" altLang="en-US" sz="1750" dirty="0">
                <a:solidFill>
                  <a:srgbClr val="000000"/>
                </a:solidFill>
              </a:rPr>
              <a:t>最近消费时间间隔（Recency）、消费频率（Frequency）、消费金额（Monetary）</a:t>
            </a:r>
            <a:endParaRPr lang="zh-CN" altLang="en-US" sz="1750" dirty="0">
              <a:solidFill>
                <a:srgbClr val="000000"/>
              </a:solidFill>
            </a:endParaRPr>
          </a:p>
          <a:p>
            <a:pPr lvl="2"/>
            <a:r>
              <a:rPr lang="zh-CN" altLang="en-US" sz="1500" dirty="0">
                <a:solidFill>
                  <a:srgbClr val="000000"/>
                </a:solidFill>
              </a:rPr>
              <a:t>细分客户群太多，精准营销成本太高</a:t>
            </a:r>
            <a:endParaRPr lang="zh-CN" altLang="en-US" sz="1500" dirty="0">
              <a:solidFill>
                <a:srgbClr val="000000"/>
              </a:solidFill>
            </a:endParaRPr>
          </a:p>
          <a:p>
            <a:pPr lvl="1"/>
            <a:r>
              <a:rPr lang="zh-CN" altLang="en-US" sz="1750" dirty="0">
                <a:solidFill>
                  <a:srgbClr val="000000"/>
                </a:solidFill>
              </a:rPr>
              <a:t>最近消费时间间隔R，消费频率F，飞行里程 M和折扣系数的平均值C，客户关系长度L</a:t>
            </a:r>
            <a:endParaRPr lang="zh-CN" altLang="en-US" sz="1750" dirty="0">
              <a:solidFill>
                <a:srgbClr val="000000"/>
              </a:solidFill>
            </a:endParaRPr>
          </a:p>
          <a:p>
            <a:endParaRPr lang="zh-CN" altLang="en-US" sz="2000" dirty="0">
              <a:solidFill>
                <a:srgbClr val="000000"/>
              </a:solidFill>
            </a:endParaRPr>
          </a:p>
        </p:txBody>
      </p:sp>
      <p:pic>
        <p:nvPicPr>
          <p:cNvPr id="2" name="图片 1" descr="RFM"/>
          <p:cNvPicPr>
            <a:picLocks noChangeAspect="1"/>
          </p:cNvPicPr>
          <p:nvPr/>
        </p:nvPicPr>
        <p:blipFill>
          <a:blip r:embed="rId1"/>
          <a:stretch>
            <a:fillRect/>
          </a:stretch>
        </p:blipFill>
        <p:spPr>
          <a:xfrm>
            <a:off x="6036945" y="963295"/>
            <a:ext cx="3107055" cy="218821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5610"/>
            <a:ext cx="341820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dirty="0"/>
              <a:t>K-Means 聚类：客户价值分析</a:t>
            </a:r>
            <a:endParaRPr kumimoji="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矩形 3"/>
          <p:cNvSpPr>
            <a:spLocks noChangeArrowheads="1"/>
          </p:cNvSpPr>
          <p:nvPr/>
        </p:nvSpPr>
        <p:spPr bwMode="auto">
          <a:xfrm>
            <a:off x="450215" y="865216"/>
            <a:ext cx="8045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采用聚类（K-Means）的方法，识别客户价值</a:t>
            </a:r>
            <a:endParaRPr lang="zh-CN" altLang="en-US" sz="2000" dirty="0">
              <a:solidFill>
                <a:srgbClr val="000000"/>
              </a:solidFill>
            </a:endParaRPr>
          </a:p>
          <a:p>
            <a:endParaRPr lang="zh-CN" altLang="en-US" sz="2000" dirty="0">
              <a:solidFill>
                <a:srgbClr val="000000"/>
              </a:solidFill>
            </a:endParaRPr>
          </a:p>
        </p:txBody>
      </p:sp>
      <p:pic>
        <p:nvPicPr>
          <p:cNvPr id="4" name="图片 3" descr="FLOW"/>
          <p:cNvPicPr>
            <a:picLocks noChangeAspect="1"/>
          </p:cNvPicPr>
          <p:nvPr/>
        </p:nvPicPr>
        <p:blipFill>
          <a:blip r:embed="rId1"/>
          <a:stretch>
            <a:fillRect/>
          </a:stretch>
        </p:blipFill>
        <p:spPr>
          <a:xfrm>
            <a:off x="946785" y="1396365"/>
            <a:ext cx="6750685" cy="300037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5610"/>
            <a:ext cx="341820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dirty="0"/>
              <a:t>K-Means 聚类：客户价值分析</a:t>
            </a:r>
            <a:endParaRPr kumimoji="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矩形 3"/>
          <p:cNvSpPr>
            <a:spLocks noChangeArrowheads="1"/>
          </p:cNvSpPr>
          <p:nvPr/>
        </p:nvSpPr>
        <p:spPr bwMode="auto">
          <a:xfrm>
            <a:off x="450215" y="865216"/>
            <a:ext cx="8045450" cy="196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模型构建</a:t>
            </a:r>
            <a:endParaRPr lang="zh-CN" altLang="en-US" sz="2000" dirty="0">
              <a:solidFill>
                <a:srgbClr val="000000"/>
              </a:solidFill>
            </a:endParaRPr>
          </a:p>
          <a:p>
            <a:pPr lvl="1"/>
            <a:r>
              <a:rPr lang="zh-CN" altLang="en-US" sz="1750" dirty="0">
                <a:solidFill>
                  <a:srgbClr val="000000"/>
                </a:solidFill>
              </a:rPr>
              <a:t>根据指标数据，对客户作聚类分群；</a:t>
            </a:r>
            <a:endParaRPr lang="zh-CN" altLang="en-US" sz="1750" dirty="0">
              <a:solidFill>
                <a:srgbClr val="000000"/>
              </a:solidFill>
            </a:endParaRPr>
          </a:p>
          <a:p>
            <a:pPr lvl="1"/>
            <a:r>
              <a:rPr lang="zh-CN" altLang="en-US" sz="1750" dirty="0">
                <a:solidFill>
                  <a:srgbClr val="000000"/>
                </a:solidFill>
              </a:rPr>
              <a:t>结合业务对每个客户群进行特征分析，分析其客户价值，并对每个客户群进行排名。</a:t>
            </a:r>
            <a:endParaRPr lang="zh-CN" altLang="en-US" sz="1750" dirty="0">
              <a:solidFill>
                <a:srgbClr val="000000"/>
              </a:solidFill>
            </a:endParaRPr>
          </a:p>
          <a:p>
            <a:pPr lvl="1"/>
            <a:endParaRPr lang="zh-CN" altLang="en-US" sz="1500" dirty="0">
              <a:solidFill>
                <a:srgbClr val="000000"/>
              </a:solidFill>
            </a:endParaRPr>
          </a:p>
          <a:p>
            <a:endParaRPr lang="zh-CN" altLang="en-US" sz="2000" dirty="0">
              <a:solidFill>
                <a:srgbClr val="00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5610"/>
            <a:ext cx="341820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dirty="0"/>
              <a:t>K-Means 聚类：客户价值分析</a:t>
            </a:r>
            <a:endParaRPr kumimoji="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矩形 3"/>
          <p:cNvSpPr>
            <a:spLocks noChangeArrowheads="1"/>
          </p:cNvSpPr>
          <p:nvPr/>
        </p:nvSpPr>
        <p:spPr bwMode="auto">
          <a:xfrm>
            <a:off x="450215" y="865216"/>
            <a:ext cx="8045450" cy="136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客户聚类</a:t>
            </a:r>
            <a:endParaRPr lang="zh-CN" altLang="en-US" sz="2000" dirty="0">
              <a:solidFill>
                <a:srgbClr val="000000"/>
              </a:solidFill>
            </a:endParaRPr>
          </a:p>
          <a:p>
            <a:pPr lvl="1"/>
            <a:r>
              <a:rPr lang="zh-CN" altLang="en-US" sz="1750" dirty="0">
                <a:solidFill>
                  <a:srgbClr val="000000"/>
                </a:solidFill>
              </a:rPr>
              <a:t>采用K-Means算法对客户数据进行客户分群，聚成五类（需结合业务的理解与分析来确定客户的类别数量）</a:t>
            </a:r>
            <a:endParaRPr lang="zh-CN" altLang="en-US" sz="1750" dirty="0">
              <a:solidFill>
                <a:srgbClr val="000000"/>
              </a:solidFill>
            </a:endParaRPr>
          </a:p>
          <a:p>
            <a:endParaRPr lang="zh-CN" altLang="en-US" sz="2000" dirty="0">
              <a:solidFill>
                <a:srgbClr val="000000"/>
              </a:solidFill>
            </a:endParaRPr>
          </a:p>
        </p:txBody>
      </p:sp>
      <p:graphicFrame>
        <p:nvGraphicFramePr>
          <p:cNvPr id="2" name="对象 1"/>
          <p:cNvGraphicFramePr/>
          <p:nvPr/>
        </p:nvGraphicFramePr>
        <p:xfrm>
          <a:off x="792480" y="1812925"/>
          <a:ext cx="6214745" cy="2967355"/>
        </p:xfrm>
        <a:graphic>
          <a:graphicData uri="http://schemas.openxmlformats.org/presentationml/2006/ole">
            <mc:AlternateContent xmlns:mc="http://schemas.openxmlformats.org/markup-compatibility/2006">
              <mc:Choice xmlns:v="urn:schemas-microsoft-com:vml" Requires="v">
                <p:oleObj spid="_x0000_s4" name="" r:id="rId1" imgW="8199120" imgH="4716780" progId="Paint.Picture">
                  <p:embed/>
                </p:oleObj>
              </mc:Choice>
              <mc:Fallback>
                <p:oleObj name="" r:id="rId1" imgW="8199120" imgH="4716780" progId="Paint.Picture">
                  <p:embed/>
                  <p:pic>
                    <p:nvPicPr>
                      <p:cNvPr id="0" name="图片 3"/>
                      <p:cNvPicPr/>
                      <p:nvPr/>
                    </p:nvPicPr>
                    <p:blipFill>
                      <a:blip r:embed="rId2"/>
                      <a:stretch>
                        <a:fillRect/>
                      </a:stretch>
                    </p:blipFill>
                    <p:spPr>
                      <a:xfrm>
                        <a:off x="792480" y="1812925"/>
                        <a:ext cx="6214745" cy="296735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5610"/>
            <a:ext cx="341820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dirty="0"/>
              <a:t>K-Means 聚类：客户价值分析</a:t>
            </a:r>
            <a:endParaRPr kumimoji="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矩形 3"/>
          <p:cNvSpPr>
            <a:spLocks noChangeArrowheads="1"/>
          </p:cNvSpPr>
          <p:nvPr/>
        </p:nvSpPr>
        <p:spPr bwMode="auto">
          <a:xfrm>
            <a:off x="450215" y="865216"/>
            <a:ext cx="8045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画出聚类后的雷达图</a:t>
            </a:r>
            <a:endParaRPr lang="zh-CN" altLang="en-US" sz="2000" dirty="0">
              <a:solidFill>
                <a:srgbClr val="000000"/>
              </a:solidFill>
            </a:endParaRPr>
          </a:p>
          <a:p>
            <a:endParaRPr lang="zh-CN" altLang="en-US" sz="2000" dirty="0">
              <a:solidFill>
                <a:srgbClr val="000000"/>
              </a:solidFill>
            </a:endParaRPr>
          </a:p>
        </p:txBody>
      </p:sp>
      <p:pic>
        <p:nvPicPr>
          <p:cNvPr id="5" name="图片 4" descr="kmeans1"/>
          <p:cNvPicPr>
            <a:picLocks noChangeAspect="1"/>
          </p:cNvPicPr>
          <p:nvPr/>
        </p:nvPicPr>
        <p:blipFill>
          <a:blip r:embed="rId1"/>
          <a:stretch>
            <a:fillRect/>
          </a:stretch>
        </p:blipFill>
        <p:spPr>
          <a:xfrm>
            <a:off x="3268980" y="892175"/>
            <a:ext cx="4533900" cy="37147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kmeans1"/>
          <p:cNvPicPr>
            <a:picLocks noChangeAspect="1"/>
          </p:cNvPicPr>
          <p:nvPr/>
        </p:nvPicPr>
        <p:blipFill>
          <a:blip r:embed="rId1"/>
          <a:stretch>
            <a:fillRect/>
          </a:stretch>
        </p:blipFill>
        <p:spPr>
          <a:xfrm>
            <a:off x="5719445" y="849630"/>
            <a:ext cx="3424555" cy="2806065"/>
          </a:xfrm>
          <a:prstGeom prst="rect">
            <a:avLst/>
          </a:prstGeom>
        </p:spPr>
      </p:pic>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5610"/>
            <a:ext cx="341820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dirty="0"/>
              <a:t>K-Means 聚类：客户价值分析</a:t>
            </a:r>
            <a:endParaRPr kumimoji="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矩形 3"/>
          <p:cNvSpPr>
            <a:spLocks noChangeArrowheads="1"/>
          </p:cNvSpPr>
          <p:nvPr/>
        </p:nvSpPr>
        <p:spPr bwMode="auto">
          <a:xfrm>
            <a:off x="184785" y="892175"/>
            <a:ext cx="5795010" cy="397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客户价值分析（最近消费时间间隔R，</a:t>
            </a:r>
            <a:r>
              <a:rPr lang="zh-CN" altLang="en-US" sz="2000" dirty="0">
                <a:solidFill>
                  <a:srgbClr val="FF0000"/>
                </a:solidFill>
              </a:rPr>
              <a:t>消费频率F</a:t>
            </a:r>
            <a:r>
              <a:rPr lang="zh-CN" altLang="en-US" sz="2000" dirty="0">
                <a:solidFill>
                  <a:srgbClr val="000000"/>
                </a:solidFill>
              </a:rPr>
              <a:t>，</a:t>
            </a:r>
            <a:r>
              <a:rPr lang="zh-CN" altLang="en-US" sz="2000" dirty="0">
                <a:solidFill>
                  <a:srgbClr val="FF0000"/>
                </a:solidFill>
              </a:rPr>
              <a:t>飞行里程 M</a:t>
            </a:r>
            <a:r>
              <a:rPr lang="zh-CN" altLang="en-US" sz="2000" dirty="0">
                <a:solidFill>
                  <a:srgbClr val="000000"/>
                </a:solidFill>
              </a:rPr>
              <a:t>和折扣系数的平均值C，</a:t>
            </a:r>
            <a:r>
              <a:rPr lang="zh-CN" altLang="en-US" sz="2000" dirty="0">
                <a:solidFill>
                  <a:srgbClr val="FF0000"/>
                </a:solidFill>
              </a:rPr>
              <a:t>客户关系长度L</a:t>
            </a:r>
            <a:r>
              <a:rPr lang="zh-CN" altLang="en-US" sz="2000" dirty="0">
                <a:solidFill>
                  <a:srgbClr val="000000"/>
                </a:solidFill>
              </a:rPr>
              <a:t>）</a:t>
            </a:r>
            <a:endParaRPr lang="zh-CN" altLang="en-US" sz="2000" dirty="0">
              <a:solidFill>
                <a:srgbClr val="000000"/>
              </a:solidFill>
            </a:endParaRPr>
          </a:p>
          <a:p>
            <a:pPr lvl="1"/>
            <a:r>
              <a:rPr lang="zh-CN" altLang="en-US" sz="1750" dirty="0">
                <a:solidFill>
                  <a:srgbClr val="000000"/>
                </a:solidFill>
              </a:rPr>
              <a:t>客户群1（Customers 1）在C属性上最大，可定义为重要挽留客户；</a:t>
            </a:r>
            <a:endParaRPr lang="zh-CN" altLang="en-US" sz="1750" dirty="0">
              <a:solidFill>
                <a:srgbClr val="000000"/>
              </a:solidFill>
            </a:endParaRPr>
          </a:p>
          <a:p>
            <a:pPr lvl="1"/>
            <a:r>
              <a:rPr lang="zh-CN" altLang="en-US" sz="1750" dirty="0">
                <a:solidFill>
                  <a:srgbClr val="000000"/>
                </a:solidFill>
              </a:rPr>
              <a:t>客户群2（Customers 2）在R属性上最大，在F、M属性上最小，可定义为低价值客户；</a:t>
            </a:r>
            <a:endParaRPr lang="zh-CN" altLang="en-US" sz="1750" dirty="0">
              <a:solidFill>
                <a:srgbClr val="000000"/>
              </a:solidFill>
            </a:endParaRPr>
          </a:p>
          <a:p>
            <a:pPr lvl="1"/>
            <a:r>
              <a:rPr lang="zh-CN" altLang="en-US" sz="1750" dirty="0">
                <a:solidFill>
                  <a:srgbClr val="000000"/>
                </a:solidFill>
              </a:rPr>
              <a:t>客户群3（Customers 3）在F、M属性上最大，在R属性上最小，可定义为重要保持客户；</a:t>
            </a:r>
            <a:endParaRPr lang="zh-CN" altLang="en-US" sz="1750" dirty="0">
              <a:solidFill>
                <a:srgbClr val="000000"/>
              </a:solidFill>
            </a:endParaRPr>
          </a:p>
          <a:p>
            <a:pPr lvl="1"/>
            <a:r>
              <a:rPr lang="zh-CN" altLang="en-US" sz="1750" dirty="0">
                <a:solidFill>
                  <a:srgbClr val="000000"/>
                </a:solidFill>
              </a:rPr>
              <a:t>客户群4（Customers 4）在L、C属性上最小，可定义为一般客户；</a:t>
            </a:r>
            <a:endParaRPr lang="zh-CN" altLang="en-US" sz="1750" dirty="0">
              <a:solidFill>
                <a:srgbClr val="000000"/>
              </a:solidFill>
            </a:endParaRPr>
          </a:p>
          <a:p>
            <a:pPr lvl="1"/>
            <a:r>
              <a:rPr lang="zh-CN" altLang="en-US" sz="1750" dirty="0">
                <a:solidFill>
                  <a:srgbClr val="000000"/>
                </a:solidFill>
              </a:rPr>
              <a:t>客户群5（Customers 5）在L属性上最大，可定义为重要发展客户；</a:t>
            </a:r>
            <a:endParaRPr lang="zh-CN" altLang="en-US" sz="2000" dirty="0">
              <a:solidFill>
                <a:srgbClr val="00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5610"/>
            <a:ext cx="341820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dirty="0"/>
              <a:t>K-Means 聚类：客户价值分析</a:t>
            </a:r>
            <a:endParaRPr kumimoji="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矩形 3"/>
          <p:cNvSpPr>
            <a:spLocks noChangeArrowheads="1"/>
          </p:cNvSpPr>
          <p:nvPr/>
        </p:nvSpPr>
        <p:spPr bwMode="auto">
          <a:xfrm>
            <a:off x="184150" y="892175"/>
            <a:ext cx="6130290" cy="384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每种客户类别的特征</a:t>
            </a:r>
            <a:endParaRPr lang="zh-CN" altLang="en-US" sz="2000" dirty="0">
              <a:solidFill>
                <a:srgbClr val="000000"/>
              </a:solidFill>
            </a:endParaRPr>
          </a:p>
          <a:p>
            <a:pPr lvl="1"/>
            <a:r>
              <a:rPr lang="zh-CN" altLang="en-US" sz="1750" dirty="0">
                <a:solidFill>
                  <a:srgbClr val="000000"/>
                </a:solidFill>
              </a:rPr>
              <a:t>重要保持客户：C（平均折扣率较高、仓位等级较高）、F（乘坐次数）、M（里程）较高，R（最近乘坐航班）低。应将资源优先投放到这类客户身上，进行差异化管理，提高客户的忠诚度和满意度。</a:t>
            </a:r>
            <a:endParaRPr lang="zh-CN" altLang="en-US" sz="1750" dirty="0">
              <a:solidFill>
                <a:srgbClr val="000000"/>
              </a:solidFill>
            </a:endParaRPr>
          </a:p>
          <a:p>
            <a:pPr lvl="1"/>
            <a:r>
              <a:rPr lang="zh-CN" altLang="en-US" sz="1750" dirty="0">
                <a:solidFill>
                  <a:srgbClr val="000000"/>
                </a:solidFill>
              </a:rPr>
              <a:t>重要发展客户：C较高，R、F、M较低。这类客户入会时长（L）短、当前价值低、发展潜力大，应促使客户增加在本公司和合作伙伴处的消费。</a:t>
            </a:r>
            <a:endParaRPr lang="zh-CN" altLang="en-US" sz="1750" dirty="0">
              <a:solidFill>
                <a:srgbClr val="000000"/>
              </a:solidFill>
            </a:endParaRPr>
          </a:p>
          <a:p>
            <a:pPr lvl="1"/>
            <a:r>
              <a:rPr lang="zh-CN" altLang="en-US" sz="1750" dirty="0">
                <a:solidFill>
                  <a:srgbClr val="000000"/>
                </a:solidFill>
              </a:rPr>
              <a:t>重要挽留客户：C、F 或 M 较高，R较高 或 L变小，客户价值变化的不确定性高。应掌握客户最新信息、维持与客户的互动。</a:t>
            </a:r>
            <a:endParaRPr lang="zh-CN" altLang="en-US" sz="1750" dirty="0">
              <a:solidFill>
                <a:srgbClr val="000000"/>
              </a:solidFill>
            </a:endParaRPr>
          </a:p>
          <a:p>
            <a:pPr lvl="1"/>
            <a:r>
              <a:rPr lang="zh-CN" altLang="en-US" sz="1750" dirty="0">
                <a:solidFill>
                  <a:srgbClr val="000000"/>
                </a:solidFill>
              </a:rPr>
              <a:t>一般和低价值客户：C、F、M、L低、R较高。这类客户可能在打折促销时才会选择消费。</a:t>
            </a:r>
            <a:endParaRPr lang="zh-CN" altLang="en-US" sz="1750" dirty="0">
              <a:solidFill>
                <a:srgbClr val="000000"/>
              </a:solidFill>
            </a:endParaRPr>
          </a:p>
        </p:txBody>
      </p:sp>
      <p:pic>
        <p:nvPicPr>
          <p:cNvPr id="2" name="图片 1" descr="kmens2"/>
          <p:cNvPicPr>
            <a:picLocks noChangeAspect="1"/>
          </p:cNvPicPr>
          <p:nvPr/>
        </p:nvPicPr>
        <p:blipFill>
          <a:blip r:embed="rId1"/>
          <a:stretch>
            <a:fillRect/>
          </a:stretch>
        </p:blipFill>
        <p:spPr>
          <a:xfrm>
            <a:off x="6241415" y="1165225"/>
            <a:ext cx="2658110" cy="16383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5610"/>
            <a:ext cx="341820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dirty="0"/>
              <a:t>K-Means 聚类：客户价值分析</a:t>
            </a:r>
            <a:endParaRPr kumimoji="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矩形 3"/>
          <p:cNvSpPr>
            <a:spLocks noChangeArrowheads="1"/>
          </p:cNvSpPr>
          <p:nvPr/>
        </p:nvSpPr>
        <p:spPr bwMode="auto">
          <a:xfrm>
            <a:off x="450215" y="865216"/>
            <a:ext cx="8045450" cy="266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模型应用</a:t>
            </a:r>
            <a:endParaRPr lang="zh-CN" altLang="en-US" sz="2000" dirty="0">
              <a:solidFill>
                <a:srgbClr val="000000"/>
              </a:solidFill>
            </a:endParaRPr>
          </a:p>
          <a:p>
            <a:pPr lvl="1"/>
            <a:r>
              <a:rPr lang="zh-CN" altLang="en-US" sz="1750" dirty="0">
                <a:solidFill>
                  <a:srgbClr val="000000"/>
                </a:solidFill>
              </a:rPr>
              <a:t>会员升级与保级（积分削减等）</a:t>
            </a:r>
            <a:endParaRPr lang="zh-CN" altLang="en-US" sz="1750" dirty="0">
              <a:solidFill>
                <a:srgbClr val="000000"/>
              </a:solidFill>
            </a:endParaRPr>
          </a:p>
          <a:p>
            <a:pPr lvl="2"/>
            <a:r>
              <a:rPr lang="zh-CN" altLang="en-US" sz="1500" dirty="0">
                <a:solidFill>
                  <a:srgbClr val="000000"/>
                </a:solidFill>
              </a:rPr>
              <a:t>在会员升级或保级评价的时间点前，对接近但尚未达到要求的较高消费客户进行提醒或促销活动，提高客户满意度。</a:t>
            </a:r>
            <a:endParaRPr lang="zh-CN" altLang="en-US" sz="1500" dirty="0">
              <a:solidFill>
                <a:srgbClr val="000000"/>
              </a:solidFill>
            </a:endParaRPr>
          </a:p>
          <a:p>
            <a:pPr lvl="1"/>
            <a:r>
              <a:rPr lang="zh-CN" altLang="en-US" sz="1750" dirty="0">
                <a:solidFill>
                  <a:srgbClr val="000000"/>
                </a:solidFill>
              </a:rPr>
              <a:t>首次兑换</a:t>
            </a:r>
            <a:endParaRPr lang="zh-CN" altLang="en-US" sz="1750" dirty="0">
              <a:solidFill>
                <a:srgbClr val="000000"/>
              </a:solidFill>
            </a:endParaRPr>
          </a:p>
          <a:p>
            <a:pPr lvl="2"/>
            <a:r>
              <a:rPr lang="zh-CN" altLang="en-US" sz="1500" dirty="0">
                <a:solidFill>
                  <a:srgbClr val="000000"/>
                </a:solidFill>
              </a:rPr>
              <a:t>对接近但尚未达到标准的会员进行提醒或促销活动，提高客户满意度。</a:t>
            </a:r>
            <a:endParaRPr lang="zh-CN" altLang="en-US" sz="1500" dirty="0">
              <a:solidFill>
                <a:srgbClr val="000000"/>
              </a:solidFill>
            </a:endParaRPr>
          </a:p>
          <a:p>
            <a:pPr lvl="1"/>
            <a:r>
              <a:rPr lang="zh-CN" altLang="en-US" sz="1750" dirty="0">
                <a:solidFill>
                  <a:srgbClr val="000000"/>
                </a:solidFill>
              </a:rPr>
              <a:t>交叉销售</a:t>
            </a:r>
            <a:endParaRPr lang="zh-CN" altLang="en-US" sz="1750" dirty="0">
              <a:solidFill>
                <a:srgbClr val="000000"/>
              </a:solidFill>
            </a:endParaRPr>
          </a:p>
          <a:p>
            <a:pPr lvl="2"/>
            <a:r>
              <a:rPr lang="zh-CN" altLang="en-US" sz="1500" dirty="0">
                <a:solidFill>
                  <a:srgbClr val="000000"/>
                </a:solidFill>
              </a:rPr>
              <a:t>通过与非航空类企业的合作，使客户在其他消费过程中获得本公司积分，增强与公司联系，提高忠诚度。</a:t>
            </a:r>
            <a:endParaRPr lang="zh-CN" altLang="en-US" sz="2000" dirty="0">
              <a:solidFill>
                <a:srgbClr val="00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5610"/>
            <a:ext cx="341820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dirty="0"/>
              <a:t>K-Means 聚类：客户价值分析</a:t>
            </a:r>
            <a:endParaRPr kumimoji="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矩形 3"/>
          <p:cNvSpPr>
            <a:spLocks noChangeArrowheads="1"/>
          </p:cNvSpPr>
          <p:nvPr/>
        </p:nvSpPr>
        <p:spPr bwMode="auto">
          <a:xfrm>
            <a:off x="450215" y="865216"/>
            <a:ext cx="80454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小结</a:t>
            </a:r>
            <a:endParaRPr lang="zh-CN" altLang="en-US" sz="2000" dirty="0">
              <a:solidFill>
                <a:srgbClr val="000000"/>
              </a:solidFill>
            </a:endParaRPr>
          </a:p>
          <a:p>
            <a:pPr lvl="1"/>
            <a:r>
              <a:rPr lang="zh-CN" altLang="en-US" sz="1750" dirty="0">
                <a:solidFill>
                  <a:srgbClr val="000000"/>
                </a:solidFill>
              </a:rPr>
              <a:t>获取新客成本远大于维持老客，应努力维系客户关系水平，保持优质客户。</a:t>
            </a:r>
            <a:endParaRPr lang="zh-CN" altLang="en-US" sz="1750" dirty="0">
              <a:solidFill>
                <a:srgbClr val="000000"/>
              </a:solidFill>
            </a:endParaRPr>
          </a:p>
          <a:p>
            <a:pPr lvl="1"/>
            <a:r>
              <a:rPr lang="zh-CN" altLang="en-US" sz="1750" dirty="0">
                <a:solidFill>
                  <a:srgbClr val="000000"/>
                </a:solidFill>
              </a:rPr>
              <a:t>差异化管理、精准营销，提高客户忠诚度、满意度，延长客户高水平消费</a:t>
            </a:r>
            <a:endParaRPr lang="zh-CN" altLang="en-US" sz="1750" dirty="0">
              <a:solidFill>
                <a:srgbClr val="00000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5299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k-</a:t>
                </a:r>
                <a:r>
                  <a:rPr lang="zh-CN" altLang="en-US" sz="1800" dirty="0">
                    <a:solidFill>
                      <a:srgbClr val="000000"/>
                    </a:solidFill>
                  </a:rPr>
                  <a:t>均值算法原理简单，容易实现，且运行效率比较高</a:t>
                </a:r>
                <a:endParaRPr lang="en-US" altLang="zh-CN" sz="1800" dirty="0">
                  <a:solidFill>
                    <a:srgbClr val="000000"/>
                  </a:solidFill>
                </a:endParaRPr>
              </a:p>
              <a:p>
                <a:r>
                  <a:rPr lang="en-US" altLang="zh-CN" sz="1800" dirty="0">
                    <a:solidFill>
                      <a:srgbClr val="000000"/>
                    </a:solidFill>
                  </a:rPr>
                  <a:t>k-</a:t>
                </a:r>
                <a:r>
                  <a:rPr lang="zh-CN" altLang="en-US" sz="1800" dirty="0">
                    <a:solidFill>
                      <a:srgbClr val="000000"/>
                    </a:solidFill>
                  </a:rPr>
                  <a:t>均值算法聚类结果容易解释，适用于高维数据的聚类</a:t>
                </a:r>
                <a:endParaRPr lang="en-US" altLang="zh-CN" sz="1800" dirty="0">
                  <a:solidFill>
                    <a:srgbClr val="000000"/>
                  </a:solidFill>
                </a:endParaRPr>
              </a:p>
              <a:p>
                <a:r>
                  <a:rPr lang="en-US" altLang="zh-CN" sz="1800" dirty="0">
                    <a:solidFill>
                      <a:srgbClr val="000000"/>
                    </a:solidFill>
                  </a:rPr>
                  <a:t>k-</a:t>
                </a:r>
                <a:r>
                  <a:rPr lang="zh-CN" altLang="en-US" sz="1800" dirty="0">
                    <a:solidFill>
                      <a:srgbClr val="000000"/>
                    </a:solidFill>
                  </a:rPr>
                  <a:t>均值算法采用贪心策略，导致容易局部收敛，在大规模数据集上求解较慢</a:t>
                </a:r>
                <a:endParaRPr lang="en-US" altLang="zh-CN" sz="1800" dirty="0">
                  <a:solidFill>
                    <a:srgbClr val="000000"/>
                  </a:solidFill>
                </a:endParaRPr>
              </a:p>
              <a:p>
                <a:r>
                  <a:rPr lang="en-US" altLang="zh-CN" sz="1800" dirty="0">
                    <a:solidFill>
                      <a:srgbClr val="000000"/>
                    </a:solidFill>
                  </a:rPr>
                  <a:t>k-</a:t>
                </a:r>
                <a:r>
                  <a:rPr lang="zh-CN" altLang="en-US" sz="1800" dirty="0">
                    <a:solidFill>
                      <a:srgbClr val="000000"/>
                    </a:solidFill>
                  </a:rPr>
                  <a:t>均值算法对离群点和噪声点非常敏感，少量的离群点和噪声点可能对算法求平均值产生极大影响，从而影响聚类结果</a:t>
                </a:r>
                <a:endParaRPr lang="en-US" altLang="zh-CN" sz="1800" dirty="0">
                  <a:solidFill>
                    <a:srgbClr val="000000"/>
                  </a:solidFill>
                </a:endParaRPr>
              </a:p>
              <a:p>
                <a:r>
                  <a:rPr lang="en-US" altLang="zh-CN" sz="1800" dirty="0">
                    <a:solidFill>
                      <a:srgbClr val="000000"/>
                    </a:solidFill>
                  </a:rPr>
                  <a:t>k-</a:t>
                </a:r>
                <a:r>
                  <a:rPr lang="zh-CN" altLang="zh-CN" sz="1800" dirty="0">
                    <a:solidFill>
                      <a:srgbClr val="000000"/>
                    </a:solidFill>
                  </a:rPr>
                  <a:t>均值算法中初始聚类中心的选取也对算法结果影响很大，不同的初始中心可能会导致不同的聚类结果。对此，研究人员提出</a:t>
                </a:r>
                <a14:m>
                  <m:oMath xmlns:m="http://schemas.openxmlformats.org/officeDocument/2006/math">
                    <m:r>
                      <m:rPr>
                        <m:sty m:val="p"/>
                      </m:rPr>
                      <a:rPr lang="en-US" altLang="zh-CN" sz="1800">
                        <a:solidFill>
                          <a:srgbClr val="000000"/>
                        </a:solidFill>
                        <a:latin typeface="Cambria Math" panose="02040503050406030204" pitchFamily="18" charset="0"/>
                      </a:rPr>
                      <m:t>k</m:t>
                    </m:r>
                  </m:oMath>
                </a14:m>
                <a:r>
                  <a:rPr lang="en-US" altLang="zh-CN" sz="1800" dirty="0">
                    <a:solidFill>
                      <a:srgbClr val="000000"/>
                    </a:solidFill>
                  </a:rPr>
                  <a:t>-</a:t>
                </a:r>
                <a:r>
                  <a:rPr lang="zh-CN" altLang="zh-CN" sz="1800" dirty="0">
                    <a:solidFill>
                      <a:srgbClr val="000000"/>
                    </a:solidFill>
                  </a:rPr>
                  <a:t>均值</a:t>
                </a:r>
                <a:r>
                  <a:rPr lang="en-US" altLang="zh-CN" sz="1800" dirty="0">
                    <a:solidFill>
                      <a:srgbClr val="000000"/>
                    </a:solidFill>
                  </a:rPr>
                  <a:t>++</a:t>
                </a:r>
                <a:r>
                  <a:rPr lang="zh-CN" altLang="zh-CN" sz="1800" dirty="0">
                    <a:solidFill>
                      <a:srgbClr val="000000"/>
                    </a:solidFill>
                  </a:rPr>
                  <a:t>算法，其思想是使初始的聚类中心之间的相互距离尽可能远</a:t>
                </a:r>
                <a:endParaRPr lang="en-US"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529923"/>
              </a:xfrm>
              <a:prstGeom prst="rect">
                <a:avLst/>
              </a:prstGeom>
              <a:blipFill rotWithShape="1">
                <a:blip r:embed="rId1"/>
                <a:stretch>
                  <a:fillRect l="-530" t="-1928" r="-606" b="-21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章节结构</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273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基于层次的聚类</a:t>
            </a:r>
            <a:endParaRPr lang="en-US" altLang="zh-CN" sz="1800" dirty="0" smtClean="0">
              <a:solidFill>
                <a:srgbClr val="000000"/>
              </a:solidFill>
            </a:endParaRPr>
          </a:p>
          <a:p>
            <a:pPr lvl="1"/>
            <a:r>
              <a:rPr lang="en-US" altLang="zh-CN" sz="1400" dirty="0" smtClean="0">
                <a:solidFill>
                  <a:srgbClr val="000000"/>
                </a:solidFill>
              </a:rPr>
              <a:t>BIRCH</a:t>
            </a:r>
            <a:r>
              <a:rPr lang="zh-CN" altLang="en-US" sz="1400" dirty="0" smtClean="0">
                <a:solidFill>
                  <a:srgbClr val="000000"/>
                </a:solidFill>
              </a:rPr>
              <a:t>聚类</a:t>
            </a:r>
            <a:endParaRPr lang="en-US" altLang="zh-CN" sz="1400" dirty="0" smtClean="0">
              <a:solidFill>
                <a:srgbClr val="000000"/>
              </a:solidFill>
            </a:endParaRPr>
          </a:p>
          <a:p>
            <a:pPr lvl="1"/>
            <a:r>
              <a:rPr lang="en-US" altLang="zh-CN" sz="1400" dirty="0" smtClean="0">
                <a:solidFill>
                  <a:srgbClr val="000000"/>
                </a:solidFill>
              </a:rPr>
              <a:t>CURE</a:t>
            </a:r>
            <a:r>
              <a:rPr lang="zh-CN" altLang="en-US" sz="1400" dirty="0" smtClean="0">
                <a:solidFill>
                  <a:srgbClr val="000000"/>
                </a:solidFill>
              </a:rPr>
              <a:t>算法</a:t>
            </a:r>
            <a:endParaRPr lang="en-US" altLang="zh-CN" sz="1400" dirty="0" smtClean="0">
              <a:solidFill>
                <a:srgbClr val="000000"/>
              </a:solidFill>
            </a:endParaRPr>
          </a:p>
          <a:p>
            <a:r>
              <a:rPr lang="zh-CN" altLang="en-US" sz="1800" dirty="0" smtClean="0">
                <a:solidFill>
                  <a:srgbClr val="000000"/>
                </a:solidFill>
              </a:rPr>
              <a:t>基于网格的聚类</a:t>
            </a:r>
            <a:endParaRPr lang="en-US" altLang="zh-CN" sz="1800" dirty="0" smtClean="0">
              <a:solidFill>
                <a:srgbClr val="000000"/>
              </a:solidFill>
            </a:endParaRPr>
          </a:p>
          <a:p>
            <a:r>
              <a:rPr lang="zh-CN" altLang="en-US" sz="1800" dirty="0" smtClean="0">
                <a:solidFill>
                  <a:srgbClr val="000000"/>
                </a:solidFill>
              </a:rPr>
              <a:t>基于模型的聚类</a:t>
            </a:r>
            <a:endParaRPr lang="en-US" altLang="zh-CN" sz="1800" dirty="0" smtClean="0">
              <a:solidFill>
                <a:srgbClr val="000000"/>
              </a:solidFill>
            </a:endParaRPr>
          </a:p>
          <a:p>
            <a:pPr lvl="1"/>
            <a:r>
              <a:rPr lang="zh-CN" altLang="en-US" sz="1400" dirty="0" smtClean="0">
                <a:solidFill>
                  <a:srgbClr val="000000"/>
                </a:solidFill>
              </a:rPr>
              <a:t>概率模型聚类</a:t>
            </a:r>
            <a:endParaRPr lang="en-US" altLang="zh-CN" sz="1400" dirty="0" smtClean="0">
              <a:solidFill>
                <a:srgbClr val="000000"/>
              </a:solidFill>
            </a:endParaRPr>
          </a:p>
          <a:p>
            <a:pPr lvl="1"/>
            <a:r>
              <a:rPr lang="zh-CN" altLang="en-US" sz="1400" dirty="0" smtClean="0">
                <a:solidFill>
                  <a:srgbClr val="000000"/>
                </a:solidFill>
              </a:rPr>
              <a:t>模糊聚类</a:t>
            </a:r>
            <a:endParaRPr lang="en-US" altLang="zh-CN" sz="1400" dirty="0" smtClean="0">
              <a:solidFill>
                <a:srgbClr val="000000"/>
              </a:solidFill>
            </a:endParaRPr>
          </a:p>
          <a:p>
            <a:pPr lvl="1"/>
            <a:r>
              <a:rPr lang="en-US" altLang="zh-CN" sz="1400" dirty="0" err="1" smtClean="0">
                <a:solidFill>
                  <a:srgbClr val="000000"/>
                </a:solidFill>
              </a:rPr>
              <a:t>Kohonen</a:t>
            </a:r>
            <a:r>
              <a:rPr lang="zh-CN" altLang="en-US" sz="1400" dirty="0" smtClean="0">
                <a:solidFill>
                  <a:srgbClr val="000000"/>
                </a:solidFill>
              </a:rPr>
              <a:t>神经网络聚类</a:t>
            </a:r>
            <a:endParaRPr lang="en-US" altLang="zh-CN" sz="1400" dirty="0" smtClean="0">
              <a:solidFill>
                <a:srgbClr val="000000"/>
              </a:solidFill>
            </a:endParaRPr>
          </a:p>
          <a:p>
            <a:endParaRPr lang="en-US" altLang="zh-CN" sz="1800" dirty="0" smtClean="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0956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14:m>
                  <m:oMath xmlns:m="http://schemas.openxmlformats.org/officeDocument/2006/math">
                    <m:r>
                      <m:rPr>
                        <m:sty m:val="p"/>
                      </m:rPr>
                      <a:rPr lang="en-US" altLang="zh-CN" sz="1800">
                        <a:solidFill>
                          <a:srgbClr val="000000"/>
                        </a:solidFill>
                        <a:latin typeface="Cambria Math" panose="02040503050406030204" pitchFamily="18" charset="0"/>
                      </a:rPr>
                      <m:t>k</m:t>
                    </m:r>
                  </m:oMath>
                </a14:m>
                <a:r>
                  <a:rPr lang="en-US" altLang="zh-CN" sz="1800" dirty="0">
                    <a:solidFill>
                      <a:srgbClr val="000000"/>
                    </a:solidFill>
                  </a:rPr>
                  <a:t>-</a:t>
                </a:r>
                <a:r>
                  <a:rPr lang="zh-CN" altLang="zh-CN" sz="1800" dirty="0">
                    <a:solidFill>
                      <a:srgbClr val="000000"/>
                    </a:solidFill>
                  </a:rPr>
                  <a:t>均值</a:t>
                </a:r>
                <a:r>
                  <a:rPr lang="en-US" altLang="zh-CN" sz="1800" dirty="0">
                    <a:solidFill>
                      <a:srgbClr val="000000"/>
                    </a:solidFill>
                  </a:rPr>
                  <a:t>++</a:t>
                </a:r>
                <a:r>
                  <a:rPr lang="zh-CN" altLang="zh-CN" sz="1800" dirty="0">
                    <a:solidFill>
                      <a:srgbClr val="000000"/>
                    </a:solidFill>
                  </a:rPr>
                  <a:t>算法步骤如下：</a:t>
                </a:r>
              </a:p>
              <a:p>
                <a:pPr lvl="1"/>
                <a:r>
                  <a:rPr lang="zh-CN" altLang="zh-CN" sz="1400" dirty="0">
                    <a:solidFill>
                      <a:srgbClr val="000000"/>
                    </a:solidFill>
                  </a:rPr>
                  <a:t>从样本集</a:t>
                </a:r>
                <a14:m>
                  <m:oMath xmlns:m="http://schemas.openxmlformats.org/officeDocument/2006/math">
                    <m:r>
                      <a:rPr lang="en-US" altLang="zh-CN" sz="1400">
                        <a:solidFill>
                          <a:srgbClr val="000000"/>
                        </a:solidFill>
                        <a:latin typeface="Cambria Math" panose="02040503050406030204" pitchFamily="18" charset="0"/>
                      </a:rPr>
                      <m:t>𝜒</m:t>
                    </m:r>
                  </m:oMath>
                </a14:m>
                <a:r>
                  <a:rPr lang="zh-CN" altLang="zh-CN" sz="1400" dirty="0">
                    <a:solidFill>
                      <a:srgbClr val="000000"/>
                    </a:solidFill>
                  </a:rPr>
                  <a:t>中随机选择一个样本点</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𝑐</m:t>
                        </m:r>
                      </m:e>
                      <m:sub>
                        <m:r>
                          <a:rPr lang="en-US" altLang="zh-CN" sz="1400">
                            <a:solidFill>
                              <a:srgbClr val="000000"/>
                            </a:solidFill>
                            <a:latin typeface="Cambria Math" panose="02040503050406030204" pitchFamily="18" charset="0"/>
                          </a:rPr>
                          <m:t>1</m:t>
                        </m:r>
                      </m:sub>
                    </m:sSub>
                  </m:oMath>
                </a14:m>
                <a:r>
                  <a:rPr lang="zh-CN" altLang="zh-CN" sz="1400" dirty="0">
                    <a:solidFill>
                      <a:srgbClr val="000000"/>
                    </a:solidFill>
                  </a:rPr>
                  <a:t>作为第</a:t>
                </a:r>
                <a:r>
                  <a:rPr lang="en-US" altLang="zh-CN" sz="1400" dirty="0">
                    <a:solidFill>
                      <a:srgbClr val="000000"/>
                    </a:solidFill>
                  </a:rPr>
                  <a:t>1</a:t>
                </a:r>
                <a:r>
                  <a:rPr lang="zh-CN" altLang="zh-CN" sz="1400" dirty="0">
                    <a:solidFill>
                      <a:srgbClr val="000000"/>
                    </a:solidFill>
                  </a:rPr>
                  <a:t>个聚类中心；</a:t>
                </a:r>
              </a:p>
              <a:p>
                <a:pPr lvl="1"/>
                <a:r>
                  <a:rPr lang="zh-CN" altLang="zh-CN" sz="1400" dirty="0">
                    <a:solidFill>
                      <a:srgbClr val="000000"/>
                    </a:solidFill>
                  </a:rPr>
                  <a:t>计算其它样本点</a:t>
                </a:r>
                <a14:m>
                  <m:oMath xmlns:m="http://schemas.openxmlformats.org/officeDocument/2006/math">
                    <m:r>
                      <a:rPr lang="en-US" altLang="zh-CN" sz="1400">
                        <a:solidFill>
                          <a:srgbClr val="000000"/>
                        </a:solidFill>
                        <a:latin typeface="Cambria Math" panose="02040503050406030204" pitchFamily="18" charset="0"/>
                      </a:rPr>
                      <m:t>𝑥</m:t>
                    </m:r>
                  </m:oMath>
                </a14:m>
                <a:r>
                  <a:rPr lang="zh-CN" altLang="zh-CN" sz="1400" dirty="0">
                    <a:solidFill>
                      <a:srgbClr val="000000"/>
                    </a:solidFill>
                  </a:rPr>
                  <a:t>到最近的聚类中心的距离</a:t>
                </a:r>
                <a14:m>
                  <m:oMath xmlns:m="http://schemas.openxmlformats.org/officeDocument/2006/math">
                    <m:r>
                      <a:rPr lang="en-US" altLang="zh-CN" sz="1400">
                        <a:solidFill>
                          <a:srgbClr val="000000"/>
                        </a:solidFill>
                        <a:latin typeface="Cambria Math" panose="02040503050406030204" pitchFamily="18" charset="0"/>
                      </a:rPr>
                      <m:t>𝑑</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oMath>
                </a14:m>
                <a:r>
                  <a:rPr lang="zh-CN" altLang="zh-CN" sz="1400" dirty="0">
                    <a:solidFill>
                      <a:srgbClr val="000000"/>
                    </a:solidFill>
                  </a:rPr>
                  <a:t>；</a:t>
                </a:r>
              </a:p>
              <a:p>
                <a:pPr lvl="1"/>
                <a:r>
                  <a:rPr lang="zh-CN" altLang="zh-CN" sz="1400" dirty="0">
                    <a:solidFill>
                      <a:srgbClr val="000000"/>
                    </a:solidFill>
                  </a:rPr>
                  <a:t>以概率</a:t>
                </a:r>
                <a14:m>
                  <m:oMath xmlns:m="http://schemas.openxmlformats.org/officeDocument/2006/math">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𝑑</m:t>
                        </m:r>
                        <m:sSup>
                          <m:sSupPr>
                            <m:ctrlPr>
                              <a:rPr lang="zh-CN" altLang="zh-CN" sz="1400" i="1">
                                <a:solidFill>
                                  <a:srgbClr val="000000"/>
                                </a:solidFill>
                                <a:latin typeface="Cambria Math"/>
                              </a:rPr>
                            </m:ctrlPr>
                          </m:sSupPr>
                          <m:e>
                            <m:d>
                              <m:dPr>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𝑥</m:t>
                                </m:r>
                              </m:e>
                            </m:d>
                          </m:e>
                          <m:sup>
                            <m:r>
                              <a:rPr lang="en-US" altLang="zh-CN" sz="1400">
                                <a:solidFill>
                                  <a:srgbClr val="000000"/>
                                </a:solidFill>
                                <a:latin typeface="Cambria Math" panose="02040503050406030204" pitchFamily="18" charset="0"/>
                              </a:rPr>
                              <m:t>2</m:t>
                            </m:r>
                          </m:sup>
                        </m:sSup>
                      </m:num>
                      <m:den>
                        <m:nary>
                          <m:naryPr>
                            <m:chr m:val="∑"/>
                            <m:limLoc m:val="subSup"/>
                            <m:supHide m:val="on"/>
                            <m:ctrlPr>
                              <a:rPr lang="zh-CN" altLang="zh-CN" sz="1400" i="1">
                                <a:solidFill>
                                  <a:srgbClr val="000000"/>
                                </a:solidFill>
                                <a:latin typeface="Cambria Math"/>
                              </a:rPr>
                            </m:ctrlPr>
                          </m:naryPr>
                          <m:sub>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𝜒</m:t>
                            </m:r>
                          </m:sub>
                          <m:sup/>
                          <m:e>
                            <m:r>
                              <a:rPr lang="en-US" altLang="zh-CN" sz="1400">
                                <a:solidFill>
                                  <a:srgbClr val="000000"/>
                                </a:solidFill>
                                <a:latin typeface="Cambria Math" panose="02040503050406030204" pitchFamily="18" charset="0"/>
                              </a:rPr>
                              <m:t>𝑑</m:t>
                            </m:r>
                            <m:sSup>
                              <m:sSupPr>
                                <m:ctrlPr>
                                  <a:rPr lang="zh-CN" altLang="zh-CN" sz="1400" i="1">
                                    <a:solidFill>
                                      <a:srgbClr val="000000"/>
                                    </a:solidFill>
                                    <a:latin typeface="Cambria Math"/>
                                  </a:rPr>
                                </m:ctrlPr>
                              </m:sSupPr>
                              <m:e>
                                <m:d>
                                  <m:dPr>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𝑥</m:t>
                                    </m:r>
                                  </m:e>
                                </m:d>
                              </m:e>
                              <m:sup>
                                <m:r>
                                  <a:rPr lang="en-US" altLang="zh-CN" sz="1400">
                                    <a:solidFill>
                                      <a:srgbClr val="000000"/>
                                    </a:solidFill>
                                    <a:latin typeface="Cambria Math" panose="02040503050406030204" pitchFamily="18" charset="0"/>
                                  </a:rPr>
                                  <m:t>2</m:t>
                                </m:r>
                              </m:sup>
                            </m:sSup>
                          </m:e>
                        </m:nary>
                      </m:den>
                    </m:f>
                  </m:oMath>
                </a14:m>
                <a:r>
                  <a:rPr lang="zh-CN" altLang="zh-CN" sz="1400" dirty="0">
                    <a:solidFill>
                      <a:srgbClr val="000000"/>
                    </a:solidFill>
                  </a:rPr>
                  <a:t>选择一个新样本点</a:t>
                </a:r>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𝑐</m:t>
                        </m:r>
                      </m:e>
                      <m:sub>
                        <m:r>
                          <a:rPr lang="en-US" altLang="zh-CN" sz="1400">
                            <a:solidFill>
                              <a:srgbClr val="000000"/>
                            </a:solidFill>
                            <a:latin typeface="Cambria Math" panose="02040503050406030204" pitchFamily="18" charset="0"/>
                          </a:rPr>
                          <m:t>𝑖</m:t>
                        </m:r>
                      </m:sub>
                    </m:sSub>
                  </m:oMath>
                </a14:m>
                <a:r>
                  <a:rPr lang="zh-CN" altLang="zh-CN" sz="1400" dirty="0">
                    <a:solidFill>
                      <a:srgbClr val="000000"/>
                    </a:solidFill>
                  </a:rPr>
                  <a:t>加入聚类中心点集合中，其中距离值</a:t>
                </a:r>
                <a14:m>
                  <m:oMath xmlns:m="http://schemas.openxmlformats.org/officeDocument/2006/math">
                    <m:r>
                      <a:rPr lang="en-US" altLang="zh-CN" sz="1400">
                        <a:solidFill>
                          <a:srgbClr val="000000"/>
                        </a:solidFill>
                        <a:latin typeface="Cambria Math" panose="02040503050406030204" pitchFamily="18" charset="0"/>
                      </a:rPr>
                      <m:t>𝑑</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oMath>
                </a14:m>
                <a:r>
                  <a:rPr lang="zh-CN" altLang="zh-CN" sz="1400" dirty="0">
                    <a:solidFill>
                      <a:srgbClr val="000000"/>
                    </a:solidFill>
                  </a:rPr>
                  <a:t>越大，被选中的可能性越高；</a:t>
                </a:r>
              </a:p>
              <a:p>
                <a:pPr lvl="1"/>
                <a:r>
                  <a:rPr lang="zh-CN" altLang="zh-CN" sz="1400" dirty="0">
                    <a:solidFill>
                      <a:srgbClr val="000000"/>
                    </a:solidFill>
                  </a:rPr>
                  <a:t>重复步骤</a:t>
                </a:r>
                <a:r>
                  <a:rPr lang="en-US" altLang="zh-CN" sz="1400" dirty="0">
                    <a:solidFill>
                      <a:srgbClr val="000000"/>
                    </a:solidFill>
                  </a:rPr>
                  <a:t>(2)</a:t>
                </a:r>
                <a:r>
                  <a:rPr lang="zh-CN" altLang="zh-CN" sz="1400" dirty="0">
                    <a:solidFill>
                      <a:srgbClr val="000000"/>
                    </a:solidFill>
                  </a:rPr>
                  <a:t>和</a:t>
                </a:r>
                <a:r>
                  <a:rPr lang="en-US" altLang="zh-CN" sz="1400" dirty="0">
                    <a:solidFill>
                      <a:srgbClr val="000000"/>
                    </a:solidFill>
                  </a:rPr>
                  <a:t>(3)</a:t>
                </a:r>
                <a:r>
                  <a:rPr lang="zh-CN" altLang="zh-CN" sz="1400" dirty="0">
                    <a:solidFill>
                      <a:srgbClr val="000000"/>
                    </a:solidFill>
                  </a:rPr>
                  <a:t>选定</a:t>
                </a:r>
                <a:r>
                  <a:rPr lang="en-US" altLang="zh-CN" sz="1400" dirty="0">
                    <a:solidFill>
                      <a:srgbClr val="000000"/>
                    </a:solidFill>
                  </a:rPr>
                  <a:t>k</a:t>
                </a:r>
                <a:r>
                  <a:rPr lang="zh-CN" altLang="zh-CN" sz="1400" dirty="0">
                    <a:solidFill>
                      <a:srgbClr val="000000"/>
                    </a:solidFill>
                  </a:rPr>
                  <a:t>个聚类中心；</a:t>
                </a:r>
              </a:p>
              <a:p>
                <a:pPr lvl="1"/>
                <a:r>
                  <a:rPr lang="zh-CN" altLang="zh-CN" sz="1400" dirty="0">
                    <a:solidFill>
                      <a:srgbClr val="000000"/>
                    </a:solidFill>
                  </a:rPr>
                  <a:t>基于这</a:t>
                </a:r>
                <a:r>
                  <a:rPr lang="en-US" altLang="zh-CN" sz="1400" dirty="0">
                    <a:solidFill>
                      <a:srgbClr val="000000"/>
                    </a:solidFill>
                  </a:rPr>
                  <a:t>k</a:t>
                </a:r>
                <a:r>
                  <a:rPr lang="zh-CN" altLang="zh-CN" sz="1400" dirty="0">
                    <a:solidFill>
                      <a:srgbClr val="000000"/>
                    </a:solidFill>
                  </a:rPr>
                  <a:t>个聚类中心进行</a:t>
                </a:r>
                <a:r>
                  <a:rPr lang="en-US" altLang="zh-CN" sz="1400" dirty="0">
                    <a:solidFill>
                      <a:srgbClr val="000000"/>
                    </a:solidFill>
                  </a:rPr>
                  <a:t>k-</a:t>
                </a:r>
                <a:r>
                  <a:rPr lang="zh-CN" altLang="zh-CN" sz="1400" dirty="0">
                    <a:solidFill>
                      <a:srgbClr val="000000"/>
                    </a:solidFill>
                  </a:rPr>
                  <a:t>均值运算</a:t>
                </a:r>
                <a:endParaRPr lang="en-US" altLang="zh-CN" sz="14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095638"/>
              </a:xfrm>
              <a:prstGeom prst="rect">
                <a:avLst/>
              </a:prstGeom>
              <a:blipFill rotWithShape="1">
                <a:blip r:embed="rId1"/>
                <a:stretch>
                  <a:fillRect l="-530" t="-2326" b="-23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k-</a:t>
            </a:r>
            <a:r>
              <a:rPr lang="zh-CN" altLang="zh-CN" sz="1800" dirty="0">
                <a:solidFill>
                  <a:srgbClr val="000000"/>
                </a:solidFill>
              </a:rPr>
              <a:t>均值算法不适用于非凸面形状（非球形）的数据集，例如</a:t>
            </a:r>
            <a:r>
              <a:rPr lang="zh-CN" altLang="zh-CN" sz="1800" dirty="0" smtClean="0">
                <a:solidFill>
                  <a:srgbClr val="000000"/>
                </a:solidFill>
              </a:rPr>
              <a:t>图</a:t>
            </a:r>
            <a:r>
              <a:rPr lang="zh-CN" altLang="en-US" sz="1800" dirty="0" smtClean="0">
                <a:solidFill>
                  <a:srgbClr val="000000"/>
                </a:solidFill>
              </a:rPr>
              <a:t>中</a:t>
            </a:r>
            <a:r>
              <a:rPr lang="zh-CN" altLang="zh-CN" sz="1800" dirty="0" smtClean="0">
                <a:solidFill>
                  <a:srgbClr val="000000"/>
                </a:solidFill>
              </a:rPr>
              <a:t>例子</a:t>
            </a:r>
            <a:r>
              <a:rPr lang="zh-CN" altLang="zh-CN" sz="1800" dirty="0">
                <a:solidFill>
                  <a:srgbClr val="000000"/>
                </a:solidFill>
              </a:rPr>
              <a:t>，</a:t>
            </a:r>
            <a:r>
              <a:rPr lang="en-US" altLang="zh-CN" sz="1800" dirty="0">
                <a:solidFill>
                  <a:srgbClr val="000000"/>
                </a:solidFill>
              </a:rPr>
              <a:t>k-</a:t>
            </a:r>
            <a:r>
              <a:rPr lang="zh-CN" altLang="zh-CN" sz="1800" dirty="0">
                <a:solidFill>
                  <a:srgbClr val="000000"/>
                </a:solidFill>
              </a:rPr>
              <a:t>均值算法的聚类结果就与初始目标有非常大的差别</a:t>
            </a:r>
            <a:endParaRPr lang="en-US" altLang="zh-CN" sz="1800" dirty="0">
              <a:solidFill>
                <a:srgbClr val="000000"/>
              </a:solidFill>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3687" y="2113446"/>
            <a:ext cx="347662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16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使</a:t>
            </a:r>
            <a:r>
              <a:rPr lang="en-US" altLang="zh-CN" sz="1800" dirty="0">
                <a:solidFill>
                  <a:srgbClr val="000000"/>
                </a:solidFill>
              </a:rPr>
              <a:t>k-</a:t>
            </a:r>
            <a:r>
              <a:rPr lang="zh-CN" altLang="zh-CN" sz="1800" dirty="0">
                <a:solidFill>
                  <a:srgbClr val="000000"/>
                </a:solidFill>
              </a:rPr>
              <a:t>均值聚类时，需要注意如下</a:t>
            </a:r>
            <a:r>
              <a:rPr lang="zh-CN" altLang="zh-CN" sz="1800" dirty="0" smtClean="0">
                <a:solidFill>
                  <a:srgbClr val="000000"/>
                </a:solidFill>
              </a:rPr>
              <a:t>问题</a:t>
            </a:r>
            <a:r>
              <a:rPr lang="zh-CN" altLang="en-US" sz="1800" dirty="0" smtClean="0">
                <a:solidFill>
                  <a:srgbClr val="000000"/>
                </a:solidFill>
              </a:rPr>
              <a:t>：</a:t>
            </a:r>
            <a:endParaRPr lang="en-US" altLang="zh-CN" sz="1800" dirty="0" smtClean="0">
              <a:solidFill>
                <a:srgbClr val="000000"/>
              </a:solidFill>
            </a:endParaRPr>
          </a:p>
          <a:p>
            <a:pPr lvl="1"/>
            <a:r>
              <a:rPr lang="zh-CN" altLang="zh-CN" sz="1400" dirty="0" smtClean="0">
                <a:solidFill>
                  <a:srgbClr val="000000"/>
                </a:solidFill>
              </a:rPr>
              <a:t>模型</a:t>
            </a:r>
            <a:r>
              <a:rPr lang="zh-CN" altLang="zh-CN" sz="1400" dirty="0">
                <a:solidFill>
                  <a:srgbClr val="000000"/>
                </a:solidFill>
              </a:rPr>
              <a:t>的输入数据为数值型数据（如果是离散变量，需要作哑变量</a:t>
            </a:r>
            <a:r>
              <a:rPr lang="zh-CN" altLang="zh-CN" sz="1400" dirty="0" smtClean="0">
                <a:solidFill>
                  <a:srgbClr val="000000"/>
                </a:solidFill>
              </a:rPr>
              <a:t>处理</a:t>
            </a:r>
            <a:endParaRPr lang="en-US" altLang="zh-CN" sz="1400" dirty="0" smtClean="0">
              <a:solidFill>
                <a:srgbClr val="000000"/>
              </a:solidFill>
            </a:endParaRPr>
          </a:p>
          <a:p>
            <a:pPr lvl="1"/>
            <a:r>
              <a:rPr lang="zh-CN" altLang="zh-CN" sz="1400" dirty="0" smtClean="0">
                <a:solidFill>
                  <a:srgbClr val="000000"/>
                </a:solidFill>
              </a:rPr>
              <a:t>需要</a:t>
            </a:r>
            <a:r>
              <a:rPr lang="zh-CN" altLang="zh-CN" sz="1400" dirty="0">
                <a:solidFill>
                  <a:srgbClr val="000000"/>
                </a:solidFill>
              </a:rPr>
              <a:t>将原始数据作标准化处理（防止不同量纲对聚类产生影响</a:t>
            </a:r>
            <a:r>
              <a:rPr lang="zh-CN" altLang="zh-CN" sz="1400" dirty="0" smtClean="0">
                <a:solidFill>
                  <a:srgbClr val="000000"/>
                </a:solidFill>
              </a:rPr>
              <a:t>）</a:t>
            </a:r>
            <a:endParaRPr lang="en-US" altLang="zh-CN" sz="1400" dirty="0" smtClean="0">
              <a:solidFill>
                <a:srgbClr val="000000"/>
              </a:solidFill>
            </a:endParaRPr>
          </a:p>
          <a:p>
            <a:r>
              <a:rPr lang="zh-CN" altLang="en-US" sz="1800" dirty="0" smtClean="0">
                <a:solidFill>
                  <a:srgbClr val="000000"/>
                </a:solidFill>
              </a:rPr>
              <a:t>对</a:t>
            </a:r>
            <a:r>
              <a:rPr lang="en-US" altLang="zh-CN" sz="1800" dirty="0" smtClean="0">
                <a:solidFill>
                  <a:srgbClr val="000000"/>
                </a:solidFill>
              </a:rPr>
              <a:t>k</a:t>
            </a:r>
            <a:r>
              <a:rPr lang="zh-CN" altLang="en-US" sz="1800" dirty="0" smtClean="0">
                <a:solidFill>
                  <a:srgbClr val="000000"/>
                </a:solidFill>
              </a:rPr>
              <a:t>值的选取，主要有以下几种：</a:t>
            </a:r>
            <a:endParaRPr lang="en-US" altLang="zh-CN" sz="1800" dirty="0" smtClean="0">
              <a:solidFill>
                <a:srgbClr val="000000"/>
              </a:solidFill>
            </a:endParaRPr>
          </a:p>
          <a:p>
            <a:pPr lvl="1"/>
            <a:r>
              <a:rPr lang="zh-CN" altLang="en-US" sz="1400" dirty="0" smtClean="0">
                <a:solidFill>
                  <a:srgbClr val="000000"/>
                </a:solidFill>
              </a:rPr>
              <a:t>与层次聚类算法结合，先通过层次聚类算法得出大致的聚类数目，并且获得一个初始聚类结果，然后再通过</a:t>
            </a:r>
            <a:r>
              <a:rPr lang="en-US" altLang="zh-CN" sz="1400" dirty="0" smtClean="0">
                <a:solidFill>
                  <a:srgbClr val="000000"/>
                </a:solidFill>
              </a:rPr>
              <a:t>k-</a:t>
            </a:r>
            <a:r>
              <a:rPr lang="zh-CN" altLang="en-US" sz="1400" dirty="0" smtClean="0">
                <a:solidFill>
                  <a:srgbClr val="000000"/>
                </a:solidFill>
              </a:rPr>
              <a:t>均值算法改进聚类结果</a:t>
            </a:r>
            <a:endParaRPr lang="en-US" altLang="zh-CN" sz="1400" dirty="0" smtClean="0">
              <a:solidFill>
                <a:srgbClr val="000000"/>
              </a:solidFill>
            </a:endParaRPr>
          </a:p>
          <a:p>
            <a:pPr lvl="1"/>
            <a:r>
              <a:rPr lang="zh-CN" altLang="en-US" sz="1400" dirty="0" smtClean="0">
                <a:solidFill>
                  <a:srgbClr val="000000"/>
                </a:solidFill>
              </a:rPr>
              <a:t>基于系统演化的方法，将数据集视为伪热力学系统，在分裂和合并过程中，将系统演化到稳定平衡状态从而确定</a:t>
            </a:r>
            <a:r>
              <a:rPr lang="en-US" altLang="zh-CN" sz="1400" dirty="0" smtClean="0">
                <a:solidFill>
                  <a:srgbClr val="000000"/>
                </a:solidFill>
              </a:rPr>
              <a:t>k</a:t>
            </a:r>
            <a:r>
              <a:rPr lang="zh-CN" altLang="en-US" sz="1400" dirty="0" smtClean="0">
                <a:solidFill>
                  <a:srgbClr val="000000"/>
                </a:solidFill>
              </a:rPr>
              <a:t>值</a:t>
            </a:r>
            <a:endParaRPr lang="en-US" altLang="zh-CN" sz="1400" dirty="0">
              <a:solidFill>
                <a:srgbClr val="00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利用</a:t>
            </a:r>
            <a:r>
              <a:rPr lang="en-US" altLang="zh-CN" sz="1800" dirty="0" err="1">
                <a:solidFill>
                  <a:srgbClr val="000000"/>
                </a:solidFill>
              </a:rPr>
              <a:t>sklearn</a:t>
            </a:r>
            <a:r>
              <a:rPr lang="zh-CN" altLang="zh-CN" sz="1800" dirty="0">
                <a:solidFill>
                  <a:srgbClr val="000000"/>
                </a:solidFill>
              </a:rPr>
              <a:t>库应用</a:t>
            </a:r>
            <a:r>
              <a:rPr lang="en-US" altLang="zh-CN" sz="1800" dirty="0">
                <a:solidFill>
                  <a:srgbClr val="000000"/>
                </a:solidFill>
              </a:rPr>
              <a:t>k-</a:t>
            </a:r>
            <a:r>
              <a:rPr lang="zh-CN" altLang="zh-CN" sz="1800" dirty="0">
                <a:solidFill>
                  <a:srgbClr val="000000"/>
                </a:solidFill>
              </a:rPr>
              <a:t>均值聚类算法实现对</a:t>
            </a:r>
            <a:r>
              <a:rPr lang="en-US" altLang="zh-CN" sz="1800" dirty="0">
                <a:solidFill>
                  <a:srgbClr val="000000"/>
                </a:solidFill>
              </a:rPr>
              <a:t>Iris</a:t>
            </a:r>
            <a:r>
              <a:rPr lang="zh-CN" altLang="zh-CN" sz="1800" dirty="0">
                <a:solidFill>
                  <a:srgbClr val="000000"/>
                </a:solidFill>
              </a:rPr>
              <a:t>数据集进行聚类。首先引用相应的库，其中</a:t>
            </a:r>
            <a:r>
              <a:rPr lang="en-US" altLang="zh-CN" sz="1800" dirty="0" err="1">
                <a:solidFill>
                  <a:srgbClr val="000000"/>
                </a:solidFill>
              </a:rPr>
              <a:t>sklearn.cluster</a:t>
            </a:r>
            <a:r>
              <a:rPr lang="zh-CN" altLang="zh-CN" sz="1800" dirty="0">
                <a:solidFill>
                  <a:srgbClr val="000000"/>
                </a:solidFill>
              </a:rPr>
              <a:t>为</a:t>
            </a:r>
            <a:r>
              <a:rPr lang="en-US" altLang="zh-CN" sz="1800" dirty="0" err="1">
                <a:solidFill>
                  <a:srgbClr val="000000"/>
                </a:solidFill>
              </a:rPr>
              <a:t>sklearn</a:t>
            </a:r>
            <a:r>
              <a:rPr lang="zh-CN" altLang="zh-CN" sz="1800" dirty="0">
                <a:solidFill>
                  <a:srgbClr val="000000"/>
                </a:solidFill>
              </a:rPr>
              <a:t>中已经实现的聚类算法工具包，代码如下</a:t>
            </a:r>
            <a:endParaRPr lang="en-US" altLang="zh-CN" sz="1800" dirty="0">
              <a:solidFill>
                <a:srgbClr val="000000"/>
              </a:solidFill>
            </a:endParaRPr>
          </a:p>
        </p:txBody>
      </p:sp>
      <p:sp>
        <p:nvSpPr>
          <p:cNvPr id="2" name="矩形 1"/>
          <p:cNvSpPr/>
          <p:nvPr/>
        </p:nvSpPr>
        <p:spPr>
          <a:xfrm>
            <a:off x="750888" y="2032097"/>
            <a:ext cx="7851914" cy="1349087"/>
          </a:xfrm>
          <a:prstGeom prst="rect">
            <a:avLst/>
          </a:prstGeom>
        </p:spPr>
        <p:txBody>
          <a:bodyPr wrap="square">
            <a:spAutoFit/>
          </a:bodyPr>
          <a:lstStyle/>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import </a:t>
            </a:r>
            <a:r>
              <a:rPr lang="en-US" altLang="zh-CN" sz="1400" kern="100" dirty="0" err="1">
                <a:solidFill>
                  <a:srgbClr val="000000"/>
                </a:solidFill>
                <a:latin typeface="Courier New" panose="02070309020205020404" pitchFamily="49" charset="0"/>
                <a:cs typeface="Times New Roman" panose="02020603050405020304" pitchFamily="18" charset="0"/>
              </a:rPr>
              <a:t>numpy</a:t>
            </a:r>
            <a:r>
              <a:rPr lang="en-US" altLang="zh-CN" sz="1400" kern="100" dirty="0">
                <a:solidFill>
                  <a:srgbClr val="000000"/>
                </a:solidFill>
                <a:latin typeface="Courier New" panose="02070309020205020404" pitchFamily="49" charset="0"/>
                <a:cs typeface="Times New Roman" panose="02020603050405020304" pitchFamily="18" charset="0"/>
              </a:rPr>
              <a:t> as np</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import </a:t>
            </a:r>
            <a:r>
              <a:rPr lang="en-US" altLang="zh-CN" sz="1400" kern="100" dirty="0" err="1">
                <a:solidFill>
                  <a:srgbClr val="000000"/>
                </a:solidFill>
                <a:latin typeface="Courier New" panose="02070309020205020404" pitchFamily="49" charset="0"/>
                <a:cs typeface="Times New Roman" panose="02020603050405020304" pitchFamily="18" charset="0"/>
              </a:rPr>
              <a:t>matplotlib.pyplot</a:t>
            </a:r>
            <a:r>
              <a:rPr lang="en-US" altLang="zh-CN" sz="1400" kern="100" dirty="0">
                <a:solidFill>
                  <a:srgbClr val="000000"/>
                </a:solidFill>
                <a:latin typeface="Courier New" panose="02070309020205020404" pitchFamily="49" charset="0"/>
                <a:cs typeface="Times New Roman" panose="02020603050405020304" pitchFamily="18" charset="0"/>
              </a:rPr>
              <a:t> as </a:t>
            </a:r>
            <a:r>
              <a:rPr lang="en-US" altLang="zh-CN" sz="1400" kern="100" dirty="0" err="1">
                <a:solidFill>
                  <a:srgbClr val="000000"/>
                </a:solidFill>
                <a:latin typeface="Courier New" panose="02070309020205020404" pitchFamily="49" charset="0"/>
                <a:cs typeface="Times New Roman" panose="02020603050405020304" pitchFamily="18" charset="0"/>
              </a:rPr>
              <a:t>plt</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from mpl_toolkits.mplot3d import Axes3D</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from </a:t>
            </a:r>
            <a:r>
              <a:rPr lang="en-US" altLang="zh-CN" sz="1400" kern="100" dirty="0" err="1">
                <a:solidFill>
                  <a:srgbClr val="000000"/>
                </a:solidFill>
                <a:latin typeface="Courier New" panose="02070309020205020404" pitchFamily="49" charset="0"/>
                <a:cs typeface="Times New Roman" panose="02020603050405020304" pitchFamily="18" charset="0"/>
              </a:rPr>
              <a:t>sklearn.cluster</a:t>
            </a:r>
            <a:r>
              <a:rPr lang="en-US" altLang="zh-CN" sz="1400" kern="100" dirty="0">
                <a:solidFill>
                  <a:srgbClr val="000000"/>
                </a:solidFill>
                <a:latin typeface="Courier New" panose="02070309020205020404" pitchFamily="49" charset="0"/>
                <a:cs typeface="Times New Roman" panose="02020603050405020304" pitchFamily="18" charset="0"/>
              </a:rPr>
              <a:t> import </a:t>
            </a:r>
            <a:r>
              <a:rPr lang="en-US" altLang="zh-CN" sz="1400" kern="100" dirty="0" err="1">
                <a:solidFill>
                  <a:srgbClr val="000000"/>
                </a:solidFill>
                <a:latin typeface="Courier New" panose="02070309020205020404" pitchFamily="49" charset="0"/>
                <a:cs typeface="Times New Roman" panose="02020603050405020304" pitchFamily="18" charset="0"/>
              </a:rPr>
              <a:t>KMeans</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from </a:t>
            </a:r>
            <a:r>
              <a:rPr lang="en-US" altLang="zh-CN" sz="1400" kern="100" dirty="0" err="1">
                <a:solidFill>
                  <a:srgbClr val="000000"/>
                </a:solidFill>
                <a:latin typeface="Courier New" panose="02070309020205020404" pitchFamily="49" charset="0"/>
                <a:cs typeface="Times New Roman" panose="02020603050405020304" pitchFamily="18" charset="0"/>
              </a:rPr>
              <a:t>sklearn</a:t>
            </a:r>
            <a:r>
              <a:rPr lang="en-US" altLang="zh-CN" sz="1400" kern="100" dirty="0">
                <a:solidFill>
                  <a:srgbClr val="000000"/>
                </a:solidFill>
                <a:latin typeface="Courier New" panose="02070309020205020404" pitchFamily="49" charset="0"/>
                <a:cs typeface="Times New Roman" panose="02020603050405020304" pitchFamily="18" charset="0"/>
              </a:rPr>
              <a:t> import datasets</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plt.rcParams</a:t>
            </a:r>
            <a:r>
              <a:rPr lang="en-US" altLang="zh-CN" sz="1400" kern="100" dirty="0">
                <a:solidFill>
                  <a:srgbClr val="000000"/>
                </a:solidFill>
                <a:latin typeface="Courier New" panose="02070309020205020404" pitchFamily="49" charset="0"/>
                <a:cs typeface="Times New Roman" panose="02020603050405020304" pitchFamily="18" charset="0"/>
              </a:rPr>
              <a:t>['</a:t>
            </a:r>
            <a:r>
              <a:rPr lang="en-US" altLang="zh-CN" sz="1400" kern="100" dirty="0" err="1">
                <a:solidFill>
                  <a:srgbClr val="000000"/>
                </a:solidFill>
                <a:latin typeface="Courier New" panose="02070309020205020404" pitchFamily="49" charset="0"/>
                <a:cs typeface="Times New Roman" panose="02020603050405020304" pitchFamily="18" charset="0"/>
              </a:rPr>
              <a:t>font.sans</a:t>
            </a:r>
            <a:r>
              <a:rPr lang="en-US" altLang="zh-CN" sz="1400" kern="100" dirty="0">
                <a:solidFill>
                  <a:srgbClr val="000000"/>
                </a:solidFill>
                <a:latin typeface="Courier New" panose="02070309020205020404" pitchFamily="49" charset="0"/>
                <a:cs typeface="Times New Roman" panose="02020603050405020304" pitchFamily="18" charset="0"/>
              </a:rPr>
              <a:t>-serif']=['</a:t>
            </a:r>
            <a:r>
              <a:rPr lang="en-US" altLang="zh-CN" sz="1400" kern="100" dirty="0" err="1">
                <a:solidFill>
                  <a:srgbClr val="000000"/>
                </a:solidFill>
                <a:latin typeface="Courier New" panose="02070309020205020404" pitchFamily="49" charset="0"/>
                <a:cs typeface="Times New Roman" panose="02020603050405020304" pitchFamily="18" charset="0"/>
              </a:rPr>
              <a:t>SimHei</a:t>
            </a:r>
            <a:r>
              <a:rPr lang="en-US" altLang="zh-CN" sz="1400" kern="100" dirty="0">
                <a:solidFill>
                  <a:srgbClr val="000000"/>
                </a:solidFill>
                <a:latin typeface="Courier New" panose="02070309020205020404" pitchFamily="49" charset="0"/>
                <a:cs typeface="Times New Roman" panose="02020603050405020304" pitchFamily="18" charset="0"/>
              </a:rPr>
              <a:t>'] #</a:t>
            </a:r>
            <a:r>
              <a:rPr lang="zh-CN" altLang="zh-CN" sz="1400" kern="100" dirty="0">
                <a:solidFill>
                  <a:srgbClr val="000000"/>
                </a:solidFill>
                <a:latin typeface="Courier New" panose="02070309020205020404" pitchFamily="49" charset="0"/>
                <a:cs typeface="Courier New" panose="02070309020205020404" pitchFamily="49" charset="0"/>
              </a:rPr>
              <a:t>用来正常显示中文标签</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plt.rcParams</a:t>
            </a:r>
            <a:r>
              <a:rPr lang="en-US" altLang="zh-CN" sz="1400" kern="100" dirty="0">
                <a:solidFill>
                  <a:srgbClr val="000000"/>
                </a:solidFill>
                <a:latin typeface="Courier New" panose="02070309020205020404" pitchFamily="49" charset="0"/>
                <a:cs typeface="Times New Roman" panose="02020603050405020304" pitchFamily="18" charset="0"/>
              </a:rPr>
              <a:t>['</a:t>
            </a:r>
            <a:r>
              <a:rPr lang="en-US" altLang="zh-CN" sz="1400" kern="100" dirty="0" err="1">
                <a:solidFill>
                  <a:srgbClr val="000000"/>
                </a:solidFill>
                <a:latin typeface="Courier New" panose="02070309020205020404" pitchFamily="49" charset="0"/>
                <a:cs typeface="Times New Roman" panose="02020603050405020304" pitchFamily="18" charset="0"/>
              </a:rPr>
              <a:t>axes.unicode_minus</a:t>
            </a:r>
            <a:r>
              <a:rPr lang="en-US" altLang="zh-CN" sz="1400" kern="100" dirty="0">
                <a:solidFill>
                  <a:srgbClr val="000000"/>
                </a:solidFill>
                <a:latin typeface="Courier New" panose="02070309020205020404" pitchFamily="49" charset="0"/>
                <a:cs typeface="Times New Roman" panose="02020603050405020304" pitchFamily="18" charset="0"/>
              </a:rPr>
              <a:t>']=False #</a:t>
            </a:r>
            <a:r>
              <a:rPr lang="zh-CN" altLang="zh-CN" sz="1400" kern="100" dirty="0">
                <a:solidFill>
                  <a:srgbClr val="000000"/>
                </a:solidFill>
                <a:latin typeface="Courier New" panose="02070309020205020404" pitchFamily="49" charset="0"/>
                <a:cs typeface="Courier New" panose="02070309020205020404" pitchFamily="49" charset="0"/>
              </a:rPr>
              <a:t>用来正常显示负号</a:t>
            </a:r>
            <a:endParaRPr lang="zh-CN" altLang="zh-CN" kern="100" dirty="0">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首先，从</a:t>
            </a:r>
            <a:r>
              <a:rPr lang="en-US" altLang="zh-CN" sz="1800" dirty="0">
                <a:solidFill>
                  <a:srgbClr val="000000"/>
                </a:solidFill>
              </a:rPr>
              <a:t>Iris</a:t>
            </a:r>
            <a:r>
              <a:rPr lang="zh-CN" altLang="zh-CN" sz="1800" dirty="0">
                <a:solidFill>
                  <a:srgbClr val="000000"/>
                </a:solidFill>
              </a:rPr>
              <a:t>数据集中加载鸢尾花样本信息到</a:t>
            </a:r>
            <a:r>
              <a:rPr lang="en-US" altLang="zh-CN" sz="1800" dirty="0">
                <a:solidFill>
                  <a:srgbClr val="000000"/>
                </a:solidFill>
              </a:rPr>
              <a:t>X</a:t>
            </a:r>
            <a:r>
              <a:rPr lang="zh-CN" altLang="zh-CN" sz="1800" dirty="0">
                <a:solidFill>
                  <a:srgbClr val="000000"/>
                </a:solidFill>
              </a:rPr>
              <a:t>和</a:t>
            </a:r>
            <a:r>
              <a:rPr lang="en-US" altLang="zh-CN" sz="1800" dirty="0">
                <a:solidFill>
                  <a:srgbClr val="000000"/>
                </a:solidFill>
              </a:rPr>
              <a:t>y</a:t>
            </a:r>
            <a:r>
              <a:rPr lang="zh-CN" altLang="zh-CN" sz="1800" dirty="0">
                <a:solidFill>
                  <a:srgbClr val="000000"/>
                </a:solidFill>
              </a:rPr>
              <a:t>两个变量中，其中，</a:t>
            </a:r>
            <a:r>
              <a:rPr lang="en-US" altLang="zh-CN" sz="1800" dirty="0">
                <a:solidFill>
                  <a:srgbClr val="000000"/>
                </a:solidFill>
              </a:rPr>
              <a:t>X</a:t>
            </a:r>
            <a:r>
              <a:rPr lang="zh-CN" altLang="zh-CN" sz="1800" dirty="0">
                <a:solidFill>
                  <a:srgbClr val="000000"/>
                </a:solidFill>
              </a:rPr>
              <a:t>存放花瓣长宽等特征，</a:t>
            </a:r>
            <a:r>
              <a:rPr lang="en-US" altLang="zh-CN" sz="1800" dirty="0">
                <a:solidFill>
                  <a:srgbClr val="000000"/>
                </a:solidFill>
              </a:rPr>
              <a:t>y</a:t>
            </a:r>
            <a:r>
              <a:rPr lang="zh-CN" altLang="zh-CN" sz="1800" dirty="0">
                <a:solidFill>
                  <a:srgbClr val="000000"/>
                </a:solidFill>
              </a:rPr>
              <a:t>存放花的类别标签。构造并初始化</a:t>
            </a:r>
            <a:r>
              <a:rPr lang="en-US" altLang="zh-CN" sz="1800" dirty="0">
                <a:solidFill>
                  <a:srgbClr val="000000"/>
                </a:solidFill>
              </a:rPr>
              <a:t>K-</a:t>
            </a:r>
            <a:r>
              <a:rPr lang="zh-CN" altLang="zh-CN" sz="1800" dirty="0">
                <a:solidFill>
                  <a:srgbClr val="000000"/>
                </a:solidFill>
              </a:rPr>
              <a:t>均值模型，设置类簇数量为</a:t>
            </a:r>
            <a:r>
              <a:rPr lang="en-US" altLang="zh-CN" sz="1800" dirty="0">
                <a:solidFill>
                  <a:srgbClr val="000000"/>
                </a:solidFill>
              </a:rPr>
              <a:t>3</a:t>
            </a:r>
            <a:r>
              <a:rPr lang="zh-CN" altLang="zh-CN" sz="1800" dirty="0">
                <a:solidFill>
                  <a:srgbClr val="000000"/>
                </a:solidFill>
              </a:rPr>
              <a:t>类，调用</a:t>
            </a:r>
            <a:r>
              <a:rPr lang="en-US" altLang="zh-CN" sz="1800" dirty="0">
                <a:solidFill>
                  <a:srgbClr val="000000"/>
                </a:solidFill>
              </a:rPr>
              <a:t>fit</a:t>
            </a:r>
            <a:r>
              <a:rPr lang="zh-CN" altLang="zh-CN" sz="1800" dirty="0">
                <a:solidFill>
                  <a:srgbClr val="000000"/>
                </a:solidFill>
              </a:rPr>
              <a:t>方法执行聚类，代码如下</a:t>
            </a:r>
            <a:endParaRPr lang="en-US" altLang="zh-CN" sz="1800" dirty="0">
              <a:solidFill>
                <a:srgbClr val="000000"/>
              </a:solidFill>
            </a:endParaRPr>
          </a:p>
        </p:txBody>
      </p:sp>
      <p:sp>
        <p:nvSpPr>
          <p:cNvPr id="2" name="矩形 1"/>
          <p:cNvSpPr/>
          <p:nvPr/>
        </p:nvSpPr>
        <p:spPr>
          <a:xfrm>
            <a:off x="750888" y="2032097"/>
            <a:ext cx="7851914" cy="1349087"/>
          </a:xfrm>
          <a:prstGeom prst="rect">
            <a:avLst/>
          </a:prstGeom>
        </p:spPr>
        <p:txBody>
          <a:bodyPr wrap="square">
            <a:spAutoFit/>
          </a:bodyPr>
          <a:lstStyle/>
          <a:p>
            <a:pPr indent="266700" algn="just">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np.random.seed</a:t>
            </a:r>
            <a:r>
              <a:rPr lang="en-US" altLang="zh-CN" sz="1400" kern="100" dirty="0">
                <a:solidFill>
                  <a:srgbClr val="000000"/>
                </a:solidFill>
                <a:latin typeface="Courier New" panose="02070309020205020404" pitchFamily="49" charset="0"/>
                <a:cs typeface="Times New Roman" panose="02020603050405020304" pitchFamily="18" charset="0"/>
              </a:rPr>
              <a:t>(5)</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iris = </a:t>
            </a:r>
            <a:r>
              <a:rPr lang="en-US" altLang="zh-CN" sz="1400" kern="100" dirty="0" err="1">
                <a:solidFill>
                  <a:srgbClr val="000000"/>
                </a:solidFill>
                <a:latin typeface="Courier New" panose="02070309020205020404" pitchFamily="49" charset="0"/>
                <a:cs typeface="Times New Roman" panose="02020603050405020304" pitchFamily="18" charset="0"/>
              </a:rPr>
              <a:t>datasets.load_iris</a:t>
            </a:r>
            <a:r>
              <a:rPr lang="en-US" altLang="zh-CN" sz="1400" kern="100" dirty="0">
                <a:solidFill>
                  <a:srgbClr val="000000"/>
                </a:solidFill>
                <a:latin typeface="Courier New" panose="02070309020205020404" pitchFamily="49" charset="0"/>
                <a:cs typeface="Times New Roman" panose="02020603050405020304" pitchFamily="18" charset="0"/>
              </a:rPr>
              <a:t>()</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X = </a:t>
            </a:r>
            <a:r>
              <a:rPr lang="en-US" altLang="zh-CN" sz="1400" kern="100" dirty="0" err="1">
                <a:solidFill>
                  <a:srgbClr val="000000"/>
                </a:solidFill>
                <a:latin typeface="Courier New" panose="02070309020205020404" pitchFamily="49" charset="0"/>
                <a:cs typeface="Times New Roman" panose="02020603050405020304" pitchFamily="18" charset="0"/>
              </a:rPr>
              <a:t>iris.data</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y = </a:t>
            </a:r>
            <a:r>
              <a:rPr lang="en-US" altLang="zh-CN" sz="1400" kern="100" dirty="0" err="1">
                <a:solidFill>
                  <a:srgbClr val="000000"/>
                </a:solidFill>
                <a:latin typeface="Courier New" panose="02070309020205020404" pitchFamily="49" charset="0"/>
                <a:cs typeface="Times New Roman" panose="02020603050405020304" pitchFamily="18" charset="0"/>
              </a:rPr>
              <a:t>iris.target</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gn="just">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est</a:t>
            </a:r>
            <a:r>
              <a:rPr lang="en-US" altLang="zh-CN" sz="1400" kern="100" dirty="0">
                <a:solidFill>
                  <a:srgbClr val="000000"/>
                </a:solidFill>
                <a:latin typeface="Courier New" panose="02070309020205020404" pitchFamily="49" charset="0"/>
                <a:cs typeface="Times New Roman" panose="02020603050405020304" pitchFamily="18" charset="0"/>
              </a:rPr>
              <a:t> = </a:t>
            </a:r>
            <a:r>
              <a:rPr lang="en-US" altLang="zh-CN" sz="1400" kern="100" dirty="0" err="1">
                <a:solidFill>
                  <a:srgbClr val="000000"/>
                </a:solidFill>
                <a:latin typeface="Courier New" panose="02070309020205020404" pitchFamily="49" charset="0"/>
                <a:cs typeface="Times New Roman" panose="02020603050405020304" pitchFamily="18" charset="0"/>
              </a:rPr>
              <a:t>KMeans</a:t>
            </a:r>
            <a:r>
              <a:rPr lang="en-US" altLang="zh-CN" sz="1400" kern="100" dirty="0">
                <a:solidFill>
                  <a:srgbClr val="000000"/>
                </a:solidFill>
                <a:latin typeface="Courier New" panose="02070309020205020404" pitchFamily="49" charset="0"/>
                <a:cs typeface="Times New Roman" panose="02020603050405020304" pitchFamily="18" charset="0"/>
              </a:rPr>
              <a:t>(</a:t>
            </a:r>
            <a:r>
              <a:rPr lang="en-US" altLang="zh-CN" sz="1400" kern="100" dirty="0" err="1">
                <a:solidFill>
                  <a:srgbClr val="000000"/>
                </a:solidFill>
                <a:latin typeface="Courier New" panose="02070309020205020404" pitchFamily="49" charset="0"/>
                <a:cs typeface="Times New Roman" panose="02020603050405020304" pitchFamily="18" charset="0"/>
              </a:rPr>
              <a:t>n_clusters</a:t>
            </a:r>
            <a:r>
              <a:rPr lang="en-US" altLang="zh-CN" sz="1400" kern="100" dirty="0">
                <a:solidFill>
                  <a:srgbClr val="000000"/>
                </a:solidFill>
                <a:latin typeface="Courier New" panose="02070309020205020404" pitchFamily="49" charset="0"/>
                <a:cs typeface="Times New Roman" panose="02020603050405020304" pitchFamily="18" charset="0"/>
              </a:rPr>
              <a:t>=3)</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gn="just">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est.fit</a:t>
            </a:r>
            <a:r>
              <a:rPr lang="en-US" altLang="zh-CN" sz="1400" kern="100" dirty="0">
                <a:solidFill>
                  <a:srgbClr val="000000"/>
                </a:solidFill>
                <a:latin typeface="Courier New" panose="02070309020205020404" pitchFamily="49" charset="0"/>
                <a:cs typeface="Times New Roman" panose="02020603050405020304" pitchFamily="18" charset="0"/>
              </a:rPr>
              <a:t>(X)</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labels = </a:t>
            </a:r>
            <a:r>
              <a:rPr lang="en-US" altLang="zh-CN" sz="1400" kern="100" dirty="0" err="1">
                <a:solidFill>
                  <a:srgbClr val="000000"/>
                </a:solidFill>
                <a:latin typeface="Courier New" panose="02070309020205020404" pitchFamily="49" charset="0"/>
                <a:cs typeface="Times New Roman" panose="02020603050405020304" pitchFamily="18" charset="0"/>
              </a:rPr>
              <a:t>est.labels</a:t>
            </a:r>
            <a:r>
              <a:rPr lang="en-US" altLang="zh-CN" sz="1400" kern="100" dirty="0">
                <a:solidFill>
                  <a:srgbClr val="000000"/>
                </a:solidFill>
                <a:latin typeface="Courier New" panose="02070309020205020404" pitchFamily="49" charset="0"/>
                <a:cs typeface="Times New Roman" panose="02020603050405020304" pitchFamily="18" charset="0"/>
              </a:rPr>
              <a:t>_</a:t>
            </a:r>
            <a:endParaRPr lang="en-US" altLang="zh-CN" sz="1400" kern="100" dirty="0">
              <a:solidFill>
                <a:srgbClr val="000000"/>
              </a:solidFill>
              <a:latin typeface="Courier New" panose="02070309020205020404" pitchFamily="49"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接下来，对聚类的结果可视化显示，使用</a:t>
            </a:r>
            <a:r>
              <a:rPr lang="en-US" altLang="zh-CN" sz="1800" dirty="0">
                <a:solidFill>
                  <a:srgbClr val="000000"/>
                </a:solidFill>
              </a:rPr>
              <a:t>Axes3D</a:t>
            </a:r>
            <a:r>
              <a:rPr lang="zh-CN" altLang="zh-CN" sz="1800" dirty="0">
                <a:solidFill>
                  <a:srgbClr val="000000"/>
                </a:solidFill>
              </a:rPr>
              <a:t>将其显示在</a:t>
            </a:r>
            <a:r>
              <a:rPr lang="en-US" altLang="zh-CN" sz="1800" dirty="0">
                <a:solidFill>
                  <a:srgbClr val="000000"/>
                </a:solidFill>
              </a:rPr>
              <a:t>3</a:t>
            </a:r>
            <a:r>
              <a:rPr lang="zh-CN" altLang="zh-CN" sz="1800" dirty="0">
                <a:solidFill>
                  <a:srgbClr val="000000"/>
                </a:solidFill>
              </a:rPr>
              <a:t>维空间中，其中花瓣宽度、萼片长度、花瓣长度分别作为</a:t>
            </a:r>
            <a:r>
              <a:rPr lang="en-US" altLang="zh-CN" sz="1800" dirty="0" err="1">
                <a:solidFill>
                  <a:srgbClr val="000000"/>
                </a:solidFill>
              </a:rPr>
              <a:t>x,y,z</a:t>
            </a:r>
            <a:r>
              <a:rPr lang="zh-CN" altLang="zh-CN" sz="1800" dirty="0">
                <a:solidFill>
                  <a:srgbClr val="000000"/>
                </a:solidFill>
              </a:rPr>
              <a:t>三个维</a:t>
            </a:r>
            <a:r>
              <a:rPr lang="zh-CN" altLang="zh-CN" sz="1800" dirty="0" smtClean="0">
                <a:solidFill>
                  <a:srgbClr val="000000"/>
                </a:solidFill>
              </a:rPr>
              <a:t>度</a:t>
            </a:r>
            <a:endParaRPr lang="en-US" altLang="zh-CN" sz="1800" dirty="0">
              <a:solidFill>
                <a:srgbClr val="000000"/>
              </a:solidFill>
            </a:endParaRPr>
          </a:p>
        </p:txBody>
      </p:sp>
      <p:sp>
        <p:nvSpPr>
          <p:cNvPr id="2" name="矩形 1"/>
          <p:cNvSpPr/>
          <p:nvPr/>
        </p:nvSpPr>
        <p:spPr>
          <a:xfrm>
            <a:off x="231654" y="1937108"/>
            <a:ext cx="8929929" cy="2246769"/>
          </a:xfrm>
          <a:prstGeom prst="rect">
            <a:avLst/>
          </a:prstGeom>
        </p:spPr>
        <p:txBody>
          <a:bodyPr wrap="square">
            <a:spAutoFit/>
          </a:bodyPr>
          <a:lstStyle/>
          <a:p>
            <a:pPr indent="266700">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fig = </a:t>
            </a:r>
            <a:r>
              <a:rPr lang="en-US" altLang="zh-CN" sz="1400" kern="100" dirty="0" err="1">
                <a:solidFill>
                  <a:srgbClr val="000000"/>
                </a:solidFill>
                <a:latin typeface="Courier New" panose="02070309020205020404" pitchFamily="49" charset="0"/>
                <a:cs typeface="Times New Roman" panose="02020603050405020304" pitchFamily="18" charset="0"/>
              </a:rPr>
              <a:t>plt.figure</a:t>
            </a:r>
            <a:r>
              <a:rPr lang="en-US" altLang="zh-CN" sz="1400" kern="100" dirty="0">
                <a:solidFill>
                  <a:srgbClr val="000000"/>
                </a:solidFill>
                <a:latin typeface="Courier New" panose="02070309020205020404" pitchFamily="49" charset="0"/>
                <a:cs typeface="Times New Roman" panose="02020603050405020304" pitchFamily="18" charset="0"/>
              </a:rPr>
              <a:t>(1, </a:t>
            </a:r>
            <a:r>
              <a:rPr lang="en-US" altLang="zh-CN" sz="1400" kern="100" dirty="0" err="1">
                <a:solidFill>
                  <a:srgbClr val="000000"/>
                </a:solidFill>
                <a:latin typeface="Courier New" panose="02070309020205020404" pitchFamily="49" charset="0"/>
                <a:cs typeface="Times New Roman" panose="02020603050405020304" pitchFamily="18" charset="0"/>
              </a:rPr>
              <a:t>figsize</a:t>
            </a:r>
            <a:r>
              <a:rPr lang="en-US" altLang="zh-CN" sz="1400" kern="100" dirty="0">
                <a:solidFill>
                  <a:srgbClr val="000000"/>
                </a:solidFill>
                <a:latin typeface="Courier New" panose="02070309020205020404" pitchFamily="49" charset="0"/>
                <a:cs typeface="Times New Roman" panose="02020603050405020304" pitchFamily="18" charset="0"/>
              </a:rPr>
              <a:t>=(4, 3))</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ax = Axes3D(fig, </a:t>
            </a:r>
            <a:r>
              <a:rPr lang="en-US" altLang="zh-CN" sz="1400" kern="100" dirty="0" err="1">
                <a:solidFill>
                  <a:srgbClr val="000000"/>
                </a:solidFill>
                <a:latin typeface="Courier New" panose="02070309020205020404" pitchFamily="49" charset="0"/>
                <a:cs typeface="Times New Roman" panose="02020603050405020304" pitchFamily="18" charset="0"/>
              </a:rPr>
              <a:t>rect</a:t>
            </a:r>
            <a:r>
              <a:rPr lang="en-US" altLang="zh-CN" sz="1400" kern="100" dirty="0">
                <a:solidFill>
                  <a:srgbClr val="000000"/>
                </a:solidFill>
                <a:latin typeface="Courier New" panose="02070309020205020404" pitchFamily="49" charset="0"/>
                <a:cs typeface="Times New Roman" panose="02020603050405020304" pitchFamily="18" charset="0"/>
              </a:rPr>
              <a:t>=[0, 0, .95, 1], </a:t>
            </a:r>
            <a:r>
              <a:rPr lang="en-US" altLang="zh-CN" sz="1400" kern="100" dirty="0" err="1">
                <a:solidFill>
                  <a:srgbClr val="000000"/>
                </a:solidFill>
                <a:latin typeface="Courier New" panose="02070309020205020404" pitchFamily="49" charset="0"/>
                <a:cs typeface="Times New Roman" panose="02020603050405020304" pitchFamily="18" charset="0"/>
              </a:rPr>
              <a:t>elev</a:t>
            </a:r>
            <a:r>
              <a:rPr lang="en-US" altLang="zh-CN" sz="1400" kern="100" dirty="0">
                <a:solidFill>
                  <a:srgbClr val="000000"/>
                </a:solidFill>
                <a:latin typeface="Courier New" panose="02070309020205020404" pitchFamily="49" charset="0"/>
                <a:cs typeface="Times New Roman" panose="02020603050405020304" pitchFamily="18" charset="0"/>
              </a:rPr>
              <a:t>=48, </a:t>
            </a:r>
            <a:r>
              <a:rPr lang="en-US" altLang="zh-CN" sz="1400" kern="100" dirty="0" err="1">
                <a:solidFill>
                  <a:srgbClr val="000000"/>
                </a:solidFill>
                <a:latin typeface="Courier New" panose="02070309020205020404" pitchFamily="49" charset="0"/>
                <a:cs typeface="Times New Roman" panose="02020603050405020304" pitchFamily="18" charset="0"/>
              </a:rPr>
              <a:t>azim</a:t>
            </a:r>
            <a:r>
              <a:rPr lang="en-US" altLang="zh-CN" sz="1400" kern="100" dirty="0">
                <a:solidFill>
                  <a:srgbClr val="000000"/>
                </a:solidFill>
                <a:latin typeface="Courier New" panose="02070309020205020404" pitchFamily="49" charset="0"/>
                <a:cs typeface="Times New Roman" panose="02020603050405020304" pitchFamily="18" charset="0"/>
              </a:rPr>
              <a:t>=134)</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ax.scatter</a:t>
            </a:r>
            <a:r>
              <a:rPr lang="en-US" altLang="zh-CN" sz="1400" kern="100" dirty="0">
                <a:solidFill>
                  <a:srgbClr val="000000"/>
                </a:solidFill>
                <a:latin typeface="Courier New" panose="02070309020205020404" pitchFamily="49" charset="0"/>
                <a:cs typeface="Times New Roman" panose="02020603050405020304" pitchFamily="18" charset="0"/>
              </a:rPr>
              <a:t>(X[:, 3], X[:, 0], X[:, 2],c=</a:t>
            </a:r>
            <a:r>
              <a:rPr lang="en-US" altLang="zh-CN" sz="1400" kern="100" dirty="0" err="1">
                <a:solidFill>
                  <a:srgbClr val="000000"/>
                </a:solidFill>
                <a:latin typeface="Courier New" panose="02070309020205020404" pitchFamily="49" charset="0"/>
                <a:cs typeface="Times New Roman" panose="02020603050405020304" pitchFamily="18" charset="0"/>
              </a:rPr>
              <a:t>labels.astype</a:t>
            </a:r>
            <a:r>
              <a:rPr lang="en-US" altLang="zh-CN" sz="1400" kern="100" dirty="0">
                <a:solidFill>
                  <a:srgbClr val="000000"/>
                </a:solidFill>
                <a:latin typeface="Courier New" panose="02070309020205020404" pitchFamily="49" charset="0"/>
                <a:cs typeface="Times New Roman" panose="02020603050405020304" pitchFamily="18" charset="0"/>
              </a:rPr>
              <a:t>(</a:t>
            </a:r>
            <a:r>
              <a:rPr lang="en-US" altLang="zh-CN" sz="1400" kern="100" dirty="0" err="1">
                <a:solidFill>
                  <a:srgbClr val="000000"/>
                </a:solidFill>
                <a:latin typeface="Courier New" panose="02070309020205020404" pitchFamily="49" charset="0"/>
                <a:cs typeface="Times New Roman" panose="02020603050405020304" pitchFamily="18" charset="0"/>
              </a:rPr>
              <a:t>np.float</a:t>
            </a:r>
            <a:r>
              <a:rPr lang="en-US" altLang="zh-CN" sz="1400" kern="100" dirty="0">
                <a:solidFill>
                  <a:srgbClr val="000000"/>
                </a:solidFill>
                <a:latin typeface="Courier New" panose="02070309020205020404" pitchFamily="49" charset="0"/>
                <a:cs typeface="Times New Roman" panose="02020603050405020304" pitchFamily="18" charset="0"/>
              </a:rPr>
              <a:t>), </a:t>
            </a:r>
            <a:r>
              <a:rPr lang="en-US" altLang="zh-CN" sz="1400" kern="100" dirty="0" err="1">
                <a:solidFill>
                  <a:srgbClr val="000000"/>
                </a:solidFill>
                <a:latin typeface="Courier New" panose="02070309020205020404" pitchFamily="49" charset="0"/>
                <a:cs typeface="Times New Roman" panose="02020603050405020304" pitchFamily="18" charset="0"/>
              </a:rPr>
              <a:t>edgecolor</a:t>
            </a:r>
            <a:r>
              <a:rPr lang="en-US" altLang="zh-CN" sz="1400" kern="100" dirty="0">
                <a:solidFill>
                  <a:srgbClr val="000000"/>
                </a:solidFill>
                <a:latin typeface="Courier New" panose="02070309020205020404" pitchFamily="49" charset="0"/>
                <a:cs typeface="Times New Roman" panose="02020603050405020304" pitchFamily="18" charset="0"/>
              </a:rPr>
              <a:t>='k')</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ax.w_xaxis.set_ticklabels</a:t>
            </a:r>
            <a:r>
              <a:rPr lang="en-US" altLang="zh-CN" sz="1400" kern="100" dirty="0">
                <a:solidFill>
                  <a:srgbClr val="000000"/>
                </a:solidFill>
                <a:latin typeface="Courier New" panose="02070309020205020404" pitchFamily="49" charset="0"/>
                <a:cs typeface="Times New Roman" panose="02020603050405020304" pitchFamily="18" charset="0"/>
              </a:rPr>
              <a:t>([])</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ax.w_yaxis.set_ticklabels</a:t>
            </a:r>
            <a:r>
              <a:rPr lang="en-US" altLang="zh-CN" sz="1400" kern="100" dirty="0">
                <a:solidFill>
                  <a:srgbClr val="000000"/>
                </a:solidFill>
                <a:latin typeface="Courier New" panose="02070309020205020404" pitchFamily="49" charset="0"/>
                <a:cs typeface="Times New Roman" panose="02020603050405020304" pitchFamily="18" charset="0"/>
              </a:rPr>
              <a:t>([])</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ax.w_zaxis.set_ticklabels</a:t>
            </a:r>
            <a:r>
              <a:rPr lang="en-US" altLang="zh-CN" sz="1400" kern="100" dirty="0">
                <a:solidFill>
                  <a:srgbClr val="000000"/>
                </a:solidFill>
                <a:latin typeface="Courier New" panose="02070309020205020404" pitchFamily="49" charset="0"/>
                <a:cs typeface="Times New Roman" panose="02020603050405020304" pitchFamily="18" charset="0"/>
              </a:rPr>
              <a:t>([])</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ax.set_xlabel</a:t>
            </a:r>
            <a:r>
              <a:rPr lang="en-US" altLang="zh-CN" sz="1400" kern="100" dirty="0">
                <a:solidFill>
                  <a:srgbClr val="000000"/>
                </a:solidFill>
                <a:latin typeface="Courier New" panose="02070309020205020404" pitchFamily="49" charset="0"/>
                <a:cs typeface="Times New Roman" panose="02020603050405020304" pitchFamily="18" charset="0"/>
              </a:rPr>
              <a:t>('</a:t>
            </a:r>
            <a:r>
              <a:rPr lang="zh-CN" altLang="en-US" sz="1400" kern="100" dirty="0">
                <a:solidFill>
                  <a:srgbClr val="000000"/>
                </a:solidFill>
                <a:latin typeface="Courier New" panose="02070309020205020404" pitchFamily="49" charset="0"/>
                <a:cs typeface="Times New Roman" panose="02020603050405020304" pitchFamily="18" charset="0"/>
              </a:rPr>
              <a:t>花瓣宽度</a:t>
            </a:r>
            <a:r>
              <a:rPr lang="en-US" altLang="zh-CN" sz="1400" kern="100" dirty="0">
                <a:solidFill>
                  <a:srgbClr val="000000"/>
                </a:solidFill>
                <a:latin typeface="Courier New" panose="02070309020205020404" pitchFamily="49" charset="0"/>
                <a:cs typeface="Times New Roman" panose="02020603050405020304" pitchFamily="18" charset="0"/>
              </a:rPr>
              <a:t>')</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ax.set_ylabel</a:t>
            </a:r>
            <a:r>
              <a:rPr lang="en-US" altLang="zh-CN" sz="1400" kern="100" dirty="0">
                <a:solidFill>
                  <a:srgbClr val="000000"/>
                </a:solidFill>
                <a:latin typeface="Courier New" panose="02070309020205020404" pitchFamily="49" charset="0"/>
                <a:cs typeface="Times New Roman" panose="02020603050405020304" pitchFamily="18" charset="0"/>
              </a:rPr>
              <a:t>('</a:t>
            </a:r>
            <a:r>
              <a:rPr lang="zh-CN" altLang="en-US" sz="1400" kern="100" dirty="0">
                <a:solidFill>
                  <a:srgbClr val="000000"/>
                </a:solidFill>
                <a:latin typeface="Courier New" panose="02070309020205020404" pitchFamily="49" charset="0"/>
                <a:cs typeface="Times New Roman" panose="02020603050405020304" pitchFamily="18" charset="0"/>
              </a:rPr>
              <a:t>萼片长度</a:t>
            </a:r>
            <a:r>
              <a:rPr lang="en-US" altLang="zh-CN" sz="1400" kern="100" dirty="0">
                <a:solidFill>
                  <a:srgbClr val="000000"/>
                </a:solidFill>
                <a:latin typeface="Courier New" panose="02070309020205020404" pitchFamily="49" charset="0"/>
                <a:cs typeface="Times New Roman" panose="02020603050405020304" pitchFamily="18" charset="0"/>
              </a:rPr>
              <a:t>')</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ax.set_zlabel</a:t>
            </a:r>
            <a:r>
              <a:rPr lang="en-US" altLang="zh-CN" sz="1400" kern="100" dirty="0">
                <a:solidFill>
                  <a:srgbClr val="000000"/>
                </a:solidFill>
                <a:latin typeface="Courier New" panose="02070309020205020404" pitchFamily="49" charset="0"/>
                <a:cs typeface="Times New Roman" panose="02020603050405020304" pitchFamily="18" charset="0"/>
              </a:rPr>
              <a:t>('</a:t>
            </a:r>
            <a:r>
              <a:rPr lang="zh-CN" altLang="en-US" sz="1400" kern="100" dirty="0">
                <a:solidFill>
                  <a:srgbClr val="000000"/>
                </a:solidFill>
                <a:latin typeface="Courier New" panose="02070309020205020404" pitchFamily="49" charset="0"/>
                <a:cs typeface="Times New Roman" panose="02020603050405020304" pitchFamily="18" charset="0"/>
              </a:rPr>
              <a:t>花瓣长度</a:t>
            </a:r>
            <a:r>
              <a:rPr lang="en-US" altLang="zh-CN" sz="1400" kern="100" dirty="0">
                <a:solidFill>
                  <a:srgbClr val="000000"/>
                </a:solidFill>
                <a:latin typeface="Courier New" panose="02070309020205020404" pitchFamily="49" charset="0"/>
                <a:cs typeface="Times New Roman" panose="02020603050405020304" pitchFamily="18" charset="0"/>
              </a:rPr>
              <a:t>')</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ax.set_title</a:t>
            </a:r>
            <a:r>
              <a:rPr lang="en-US" altLang="zh-CN" sz="1400" kern="100" dirty="0">
                <a:solidFill>
                  <a:srgbClr val="000000"/>
                </a:solidFill>
                <a:latin typeface="Courier New" panose="02070309020205020404" pitchFamily="49" charset="0"/>
                <a:cs typeface="Times New Roman" panose="02020603050405020304" pitchFamily="18" charset="0"/>
              </a:rPr>
              <a:t>("3</a:t>
            </a:r>
            <a:r>
              <a:rPr lang="zh-CN" altLang="en-US" sz="1400" kern="100" dirty="0">
                <a:solidFill>
                  <a:srgbClr val="000000"/>
                </a:solidFill>
                <a:latin typeface="Courier New" panose="02070309020205020404" pitchFamily="49" charset="0"/>
                <a:cs typeface="Times New Roman" panose="02020603050405020304" pitchFamily="18" charset="0"/>
              </a:rPr>
              <a:t>类</a:t>
            </a:r>
            <a:r>
              <a:rPr lang="en-US" altLang="zh-CN" sz="1400" kern="100" dirty="0">
                <a:solidFill>
                  <a:srgbClr val="000000"/>
                </a:solidFill>
                <a:latin typeface="Courier New" panose="02070309020205020404" pitchFamily="49" charset="0"/>
                <a:cs typeface="Times New Roman" panose="02020603050405020304" pitchFamily="18" charset="0"/>
              </a:rPr>
              <a:t>")</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ax.dist</a:t>
            </a:r>
            <a:r>
              <a:rPr lang="en-US" altLang="zh-CN" sz="1400" kern="100" dirty="0">
                <a:solidFill>
                  <a:srgbClr val="000000"/>
                </a:solidFill>
                <a:latin typeface="Courier New" panose="02070309020205020404" pitchFamily="49" charset="0"/>
                <a:cs typeface="Times New Roman" panose="02020603050405020304" pitchFamily="18" charset="0"/>
              </a:rPr>
              <a:t> = 12</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plt.show</a:t>
            </a:r>
            <a:r>
              <a:rPr lang="en-US" altLang="zh-CN" sz="1400" kern="100" dirty="0">
                <a:solidFill>
                  <a:srgbClr val="000000"/>
                </a:solidFill>
                <a:latin typeface="Courier New" panose="02070309020205020404" pitchFamily="49" charset="0"/>
                <a:cs typeface="Times New Roman" panose="02020603050405020304" pitchFamily="18" charset="0"/>
              </a:rPr>
              <a:t>()</a:t>
            </a:r>
            <a:endParaRPr lang="en-US" altLang="zh-CN" sz="1400" kern="100" dirty="0">
              <a:solidFill>
                <a:srgbClr val="000000"/>
              </a:solidFill>
              <a:latin typeface="Courier New" panose="02070309020205020404" pitchFamily="49"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k-</a:t>
            </a:r>
            <a:r>
              <a:rPr lang="zh-CN" altLang="en-US" sz="1800" dirty="0">
                <a:solidFill>
                  <a:srgbClr val="000000"/>
                </a:solidFill>
              </a:rPr>
              <a:t>均值对</a:t>
            </a:r>
            <a:r>
              <a:rPr lang="en-US" altLang="zh-CN" sz="1800" dirty="0">
                <a:solidFill>
                  <a:srgbClr val="000000"/>
                </a:solidFill>
              </a:rPr>
              <a:t>iris</a:t>
            </a:r>
            <a:r>
              <a:rPr lang="zh-CN" altLang="en-US" sz="1800" dirty="0">
                <a:solidFill>
                  <a:srgbClr val="000000"/>
                </a:solidFill>
              </a:rPr>
              <a:t>数据集聚类的效果</a:t>
            </a:r>
            <a:endParaRPr lang="en-US" altLang="zh-CN" sz="1800" dirty="0">
              <a:solidFill>
                <a:srgbClr val="000000"/>
              </a:solidFill>
            </a:endParaRPr>
          </a:p>
        </p:txBody>
      </p:sp>
      <p:pic>
        <p:nvPicPr>
          <p:cNvPr id="10" name="Picture 1018"/>
          <p:cNvPicPr/>
          <p:nvPr/>
        </p:nvPicPr>
        <p:blipFill>
          <a:blip r:embed="rId1"/>
          <a:stretch>
            <a:fillRect/>
          </a:stretch>
        </p:blipFill>
        <p:spPr>
          <a:xfrm>
            <a:off x="2842825" y="1713231"/>
            <a:ext cx="2921635" cy="220281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利用改进的</a:t>
            </a:r>
            <a:r>
              <a:rPr lang="en-US" altLang="zh-CN" sz="1800" dirty="0" smtClean="0">
                <a:solidFill>
                  <a:srgbClr val="000000"/>
                </a:solidFill>
              </a:rPr>
              <a:t>k-</a:t>
            </a:r>
            <a:r>
              <a:rPr lang="zh-CN" altLang="en-US" sz="1800" dirty="0" smtClean="0">
                <a:solidFill>
                  <a:srgbClr val="000000"/>
                </a:solidFill>
              </a:rPr>
              <a:t>均值算法帮助危险物品运输企业进行风险管控、防范</a:t>
            </a:r>
            <a:endParaRPr lang="en-US" altLang="zh-CN" sz="1800" dirty="0" smtClean="0">
              <a:solidFill>
                <a:srgbClr val="000000"/>
              </a:solidFill>
            </a:endParaRPr>
          </a:p>
          <a:p>
            <a:pPr lvl="1"/>
            <a:r>
              <a:rPr lang="zh-CN" altLang="en-US" sz="1400" dirty="0" smtClean="0">
                <a:solidFill>
                  <a:srgbClr val="000000"/>
                </a:solidFill>
              </a:rPr>
              <a:t>危险品运输安全问题定义及传统</a:t>
            </a:r>
            <a:r>
              <a:rPr lang="en-US" altLang="zh-CN" sz="1400" dirty="0" smtClean="0">
                <a:solidFill>
                  <a:srgbClr val="000000"/>
                </a:solidFill>
              </a:rPr>
              <a:t>k-</a:t>
            </a:r>
            <a:r>
              <a:rPr lang="zh-CN" altLang="en-US" sz="1400" dirty="0" smtClean="0">
                <a:solidFill>
                  <a:srgbClr val="000000"/>
                </a:solidFill>
              </a:rPr>
              <a:t>均值算法缺陷</a:t>
            </a:r>
            <a:endParaRPr lang="en-US" altLang="zh-CN" sz="1400" dirty="0" smtClean="0">
              <a:solidFill>
                <a:srgbClr val="000000"/>
              </a:solidFill>
            </a:endParaRPr>
          </a:p>
          <a:p>
            <a:pPr lvl="1"/>
            <a:r>
              <a:rPr lang="zh-CN" altLang="en-US" sz="1400" dirty="0" smtClean="0">
                <a:solidFill>
                  <a:srgbClr val="000000"/>
                </a:solidFill>
              </a:rPr>
              <a:t>数据标准化</a:t>
            </a:r>
            <a:endParaRPr lang="en-US" altLang="zh-CN" sz="1400" dirty="0" smtClean="0">
              <a:solidFill>
                <a:srgbClr val="000000"/>
              </a:solidFill>
            </a:endParaRPr>
          </a:p>
          <a:p>
            <a:pPr lvl="1"/>
            <a:r>
              <a:rPr lang="zh-CN" altLang="en-US" sz="1400" dirty="0" smtClean="0">
                <a:solidFill>
                  <a:srgbClr val="000000"/>
                </a:solidFill>
              </a:rPr>
              <a:t>改进</a:t>
            </a:r>
            <a:r>
              <a:rPr lang="en-US" altLang="zh-CN" sz="1400" dirty="0" smtClean="0">
                <a:solidFill>
                  <a:srgbClr val="000000"/>
                </a:solidFill>
              </a:rPr>
              <a:t>k-</a:t>
            </a:r>
            <a:r>
              <a:rPr lang="zh-CN" altLang="en-US" sz="1400" dirty="0" smtClean="0">
                <a:solidFill>
                  <a:srgbClr val="000000"/>
                </a:solidFill>
              </a:rPr>
              <a:t>均值算法中</a:t>
            </a:r>
            <a:r>
              <a:rPr lang="en-US" altLang="zh-CN" sz="1400" dirty="0" smtClean="0">
                <a:solidFill>
                  <a:srgbClr val="000000"/>
                </a:solidFill>
              </a:rPr>
              <a:t>k</a:t>
            </a:r>
            <a:r>
              <a:rPr lang="zh-CN" altLang="en-US" sz="1400" dirty="0" smtClean="0">
                <a:solidFill>
                  <a:srgbClr val="000000"/>
                </a:solidFill>
              </a:rPr>
              <a:t>值的选择及聚类分析</a:t>
            </a:r>
            <a:endParaRPr lang="en-US" altLang="zh-CN" sz="1400" dirty="0" smtClean="0">
              <a:solidFill>
                <a:srgbClr val="000000"/>
              </a:solidFill>
            </a:endParaRPr>
          </a:p>
          <a:p>
            <a:pPr lvl="1"/>
            <a:r>
              <a:rPr lang="zh-CN" altLang="en-US" sz="1400" dirty="0" smtClean="0">
                <a:solidFill>
                  <a:srgbClr val="000000"/>
                </a:solidFill>
              </a:rPr>
              <a:t>安全评估及风险防范</a:t>
            </a:r>
            <a:endParaRPr lang="en-US" altLang="zh-CN" sz="1400" dirty="0">
              <a:solidFill>
                <a:srgbClr val="000000"/>
              </a:solidFill>
            </a:endParaRPr>
          </a:p>
        </p:txBody>
      </p:sp>
      <p:sp>
        <p:nvSpPr>
          <p:cNvPr id="2" name="Rectangle 2"/>
          <p:cNvSpPr>
            <a:spLocks noChangeArrowheads="1"/>
          </p:cNvSpPr>
          <p:nvPr/>
        </p:nvSpPr>
        <p:spPr bwMode="auto">
          <a:xfrm>
            <a:off x="2028825" y="25685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2028825" y="2568540"/>
          <a:ext cx="4057650" cy="1447800"/>
        </p:xfrm>
        <a:graphic>
          <a:graphicData uri="http://schemas.openxmlformats.org/presentationml/2006/ole">
            <mc:AlternateContent xmlns:mc="http://schemas.openxmlformats.org/markup-compatibility/2006">
              <mc:Choice xmlns:v="urn:schemas-microsoft-com:vml" Requires="v">
                <p:oleObj spid="_x0000_s6147" name="" r:id="rId1" imgW="6921500" imgH="2501900" progId="Visio.Drawing.11">
                  <p:embed/>
                </p:oleObj>
              </mc:Choice>
              <mc:Fallback>
                <p:oleObj name="" r:id="rId1" imgW="6921500" imgH="25019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568540"/>
                        <a:ext cx="4057650" cy="144780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危险品运输聚类结果和防范建议</a:t>
            </a:r>
            <a:endParaRPr lang="en-US" altLang="zh-CN" sz="1400" dirty="0">
              <a:solidFill>
                <a:srgbClr val="000000"/>
              </a:solidFill>
            </a:endParaRPr>
          </a:p>
        </p:txBody>
      </p:sp>
      <p:graphicFrame>
        <p:nvGraphicFramePr>
          <p:cNvPr id="4" name="表格 3"/>
          <p:cNvGraphicFramePr>
            <a:graphicFrameLocks noGrp="1"/>
          </p:cNvGraphicFramePr>
          <p:nvPr/>
        </p:nvGraphicFramePr>
        <p:xfrm>
          <a:off x="1689653" y="1492318"/>
          <a:ext cx="5665304" cy="2914993"/>
        </p:xfrm>
        <a:graphic>
          <a:graphicData uri="http://schemas.openxmlformats.org/drawingml/2006/table">
            <a:tbl>
              <a:tblPr firstRow="1" firstCol="1" bandRow="1">
                <a:tableStyleId>{5C22544A-7EE6-4342-B048-85BDC9FD1C3A}</a:tableStyleId>
              </a:tblPr>
              <a:tblGrid>
                <a:gridCol w="600321"/>
                <a:gridCol w="2065497"/>
                <a:gridCol w="2999486"/>
              </a:tblGrid>
              <a:tr h="242916">
                <a:tc>
                  <a:txBody>
                    <a:bodyPr/>
                    <a:lstStyle/>
                    <a:p>
                      <a:pPr algn="ctr">
                        <a:spcAft>
                          <a:spcPts val="0"/>
                        </a:spcAft>
                        <a:tabLst>
                          <a:tab pos="600075" algn="l"/>
                        </a:tabLst>
                      </a:pPr>
                      <a:r>
                        <a:rPr lang="zh-CN" sz="900" kern="100">
                          <a:effectLst/>
                        </a:rPr>
                        <a:t>簇</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600075" algn="l"/>
                        </a:tabLst>
                      </a:pPr>
                      <a:r>
                        <a:rPr lang="zh-CN" sz="900" kern="100">
                          <a:effectLst/>
                        </a:rPr>
                        <a:t>名称</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600075" algn="l"/>
                        </a:tabLst>
                      </a:pPr>
                      <a:r>
                        <a:rPr lang="zh-CN" sz="900" kern="100">
                          <a:effectLst/>
                        </a:rPr>
                        <a:t>建议</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42916">
                <a:tc>
                  <a:txBody>
                    <a:bodyPr/>
                    <a:lstStyle/>
                    <a:p>
                      <a:pPr algn="ctr">
                        <a:spcAft>
                          <a:spcPts val="0"/>
                        </a:spcAft>
                        <a:tabLst>
                          <a:tab pos="600075" algn="l"/>
                        </a:tabLst>
                      </a:pPr>
                      <a:r>
                        <a:rPr lang="en-US" sz="900" kern="100">
                          <a:effectLst/>
                        </a:rPr>
                        <a:t>1</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有毒气体，会爆炸</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控制温度，避免高温高压</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485833">
                <a:tc>
                  <a:txBody>
                    <a:bodyPr/>
                    <a:lstStyle/>
                    <a:p>
                      <a:pPr algn="ctr">
                        <a:spcAft>
                          <a:spcPts val="0"/>
                        </a:spcAft>
                        <a:tabLst>
                          <a:tab pos="600075" algn="l"/>
                        </a:tabLst>
                      </a:pPr>
                      <a:r>
                        <a:rPr lang="en-US" sz="900" kern="100">
                          <a:effectLst/>
                        </a:rPr>
                        <a:t>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天然物质，遇水会释放易燃气体，有毒</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自燃点温度控制，避免潮湿引起自燃，避免与有毒气体直接接触</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42916">
                <a:tc>
                  <a:txBody>
                    <a:bodyPr/>
                    <a:lstStyle/>
                    <a:p>
                      <a:pPr algn="ctr">
                        <a:spcAft>
                          <a:spcPts val="0"/>
                        </a:spcAft>
                        <a:tabLst>
                          <a:tab pos="600075" algn="l"/>
                        </a:tabLst>
                      </a:pPr>
                      <a:r>
                        <a:rPr lang="en-US" sz="900" kern="100">
                          <a:effectLst/>
                        </a:rPr>
                        <a:t>3</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易燃液体</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温度控制在</a:t>
                      </a:r>
                      <a:r>
                        <a:rPr lang="en-US" sz="900" kern="100">
                          <a:effectLst/>
                        </a:rPr>
                        <a:t>45</a:t>
                      </a:r>
                      <a:r>
                        <a:rPr lang="zh-CN" sz="900" kern="100">
                          <a:effectLst/>
                        </a:rPr>
                        <a:t>度以下，防火</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42916">
                <a:tc>
                  <a:txBody>
                    <a:bodyPr/>
                    <a:lstStyle/>
                    <a:p>
                      <a:pPr algn="ctr">
                        <a:spcAft>
                          <a:spcPts val="0"/>
                        </a:spcAft>
                        <a:tabLst>
                          <a:tab pos="600075" algn="l"/>
                        </a:tabLst>
                      </a:pPr>
                      <a:r>
                        <a:rPr lang="en-US" sz="900" kern="100">
                          <a:effectLst/>
                        </a:rPr>
                        <a:t>4</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易爆炸</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避免高温，剧烈摩擦和高压</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42916">
                <a:tc>
                  <a:txBody>
                    <a:bodyPr/>
                    <a:lstStyle/>
                    <a:p>
                      <a:pPr algn="ctr">
                        <a:spcAft>
                          <a:spcPts val="0"/>
                        </a:spcAft>
                        <a:tabLst>
                          <a:tab pos="600075" algn="l"/>
                        </a:tabLst>
                      </a:pPr>
                      <a:r>
                        <a:rPr lang="en-US" sz="900" kern="100">
                          <a:effectLst/>
                        </a:rPr>
                        <a:t>5</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腐蚀性</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避免直接接触</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42916">
                <a:tc>
                  <a:txBody>
                    <a:bodyPr/>
                    <a:lstStyle/>
                    <a:p>
                      <a:pPr algn="ctr">
                        <a:spcAft>
                          <a:spcPts val="0"/>
                        </a:spcAft>
                        <a:tabLst>
                          <a:tab pos="600075" algn="l"/>
                        </a:tabLst>
                      </a:pPr>
                      <a:r>
                        <a:rPr lang="en-US" sz="900" kern="100">
                          <a:effectLst/>
                        </a:rPr>
                        <a:t>6</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氧化剂，有毒化学物，会爆炸</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避免潮湿，禁止接触，避免高温，剧烈摩擦，高压</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42916">
                <a:tc>
                  <a:txBody>
                    <a:bodyPr/>
                    <a:lstStyle/>
                    <a:p>
                      <a:pPr algn="ctr">
                        <a:spcAft>
                          <a:spcPts val="0"/>
                        </a:spcAft>
                        <a:tabLst>
                          <a:tab pos="600075" algn="l"/>
                        </a:tabLst>
                      </a:pPr>
                      <a:r>
                        <a:rPr lang="en-US" sz="900" kern="100">
                          <a:effectLst/>
                        </a:rPr>
                        <a:t>7</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有毒物质</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避免直接接触</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42916">
                <a:tc>
                  <a:txBody>
                    <a:bodyPr/>
                    <a:lstStyle/>
                    <a:p>
                      <a:pPr algn="ctr">
                        <a:spcAft>
                          <a:spcPts val="0"/>
                        </a:spcAft>
                        <a:tabLst>
                          <a:tab pos="600075" algn="l"/>
                        </a:tabLst>
                      </a:pPr>
                      <a:r>
                        <a:rPr lang="en-US" sz="900" kern="100">
                          <a:effectLst/>
                        </a:rPr>
                        <a:t>8</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非易燃，无毒气体</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避免高压</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42916">
                <a:tc>
                  <a:txBody>
                    <a:bodyPr/>
                    <a:lstStyle/>
                    <a:p>
                      <a:pPr algn="ctr">
                        <a:spcAft>
                          <a:spcPts val="0"/>
                        </a:spcAft>
                        <a:tabLst>
                          <a:tab pos="600075" algn="l"/>
                        </a:tabLst>
                      </a:pPr>
                      <a:r>
                        <a:rPr lang="en-US" sz="900" kern="100">
                          <a:effectLst/>
                        </a:rPr>
                        <a:t>9</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会爆炸</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避免高温，剧烈摩擦，高压</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42916">
                <a:tc>
                  <a:txBody>
                    <a:bodyPr/>
                    <a:lstStyle/>
                    <a:p>
                      <a:pPr algn="ctr">
                        <a:spcAft>
                          <a:spcPts val="0"/>
                        </a:spcAft>
                        <a:tabLst>
                          <a:tab pos="600075" algn="l"/>
                        </a:tabLst>
                      </a:pPr>
                      <a:r>
                        <a:rPr lang="en-US" sz="900" kern="100">
                          <a:effectLst/>
                        </a:rPr>
                        <a:t>10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a:effectLst/>
                        </a:rPr>
                        <a:t>易燃气体</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tabLst>
                          <a:tab pos="600075" algn="l"/>
                        </a:tabLst>
                      </a:pPr>
                      <a:r>
                        <a:rPr lang="zh-CN" sz="900" kern="100" dirty="0">
                          <a:effectLst/>
                        </a:rPr>
                        <a:t>控制高温高压</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k-</a:t>
            </a:r>
            <a:r>
              <a:rPr kumimoji="0" lang="en-US" altLang="zh-CN" dirty="0" err="1" smtClean="0"/>
              <a:t>medoids</a:t>
            </a:r>
            <a:r>
              <a:rPr kumimoji="0" lang="zh-CN" altLang="en-US" dirty="0" smtClean="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5083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k-</a:t>
                </a:r>
                <a:r>
                  <a:rPr lang="zh-CN" altLang="en-US" sz="1800" dirty="0">
                    <a:solidFill>
                      <a:srgbClr val="000000"/>
                    </a:solidFill>
                  </a:rPr>
                  <a:t>均值算法簇的聚类中心选取受到噪声点的影响很大，因为噪声点与其他样本点的距离远，在计算距离时会严重影响簇的中心。</a:t>
                </a:r>
                <a:r>
                  <a:rPr lang="en-US" altLang="zh-CN" sz="1800" dirty="0">
                    <a:solidFill>
                      <a:srgbClr val="000000"/>
                    </a:solidFill>
                  </a:rPr>
                  <a:t>k-</a:t>
                </a:r>
                <a:r>
                  <a:rPr lang="en-US" altLang="zh-CN" sz="1800" dirty="0" err="1">
                    <a:solidFill>
                      <a:srgbClr val="000000"/>
                    </a:solidFill>
                  </a:rPr>
                  <a:t>medoids</a:t>
                </a:r>
                <a:r>
                  <a:rPr lang="en-US" altLang="zh-CN" sz="1800" dirty="0">
                    <a:solidFill>
                      <a:srgbClr val="000000"/>
                    </a:solidFill>
                  </a:rPr>
                  <a:t> </a:t>
                </a:r>
                <a:r>
                  <a:rPr lang="zh-CN" altLang="en-US" sz="1800" dirty="0">
                    <a:solidFill>
                      <a:srgbClr val="000000"/>
                    </a:solidFill>
                  </a:rPr>
                  <a:t>算法克服了</a:t>
                </a:r>
                <a:r>
                  <a:rPr lang="en-US" altLang="zh-CN" sz="1800" dirty="0">
                    <a:solidFill>
                      <a:srgbClr val="000000"/>
                    </a:solidFill>
                  </a:rPr>
                  <a:t>k-</a:t>
                </a:r>
                <a:r>
                  <a:rPr lang="zh-CN" altLang="en-US" sz="1800" dirty="0">
                    <a:solidFill>
                      <a:srgbClr val="000000"/>
                    </a:solidFill>
                  </a:rPr>
                  <a:t>均值算法的这一缺点， </a:t>
                </a:r>
                <a:r>
                  <a:rPr lang="en-US" altLang="zh-CN" sz="1800" dirty="0">
                    <a:solidFill>
                      <a:srgbClr val="000000"/>
                    </a:solidFill>
                  </a:rPr>
                  <a:t>k -</a:t>
                </a:r>
                <a:r>
                  <a:rPr lang="en-US" altLang="zh-CN" sz="1800" dirty="0" err="1">
                    <a:solidFill>
                      <a:srgbClr val="000000"/>
                    </a:solidFill>
                  </a:rPr>
                  <a:t>medoids</a:t>
                </a:r>
                <a:r>
                  <a:rPr lang="zh-CN" altLang="en-US" sz="1800" dirty="0">
                    <a:solidFill>
                      <a:srgbClr val="000000"/>
                    </a:solidFill>
                  </a:rPr>
                  <a:t>算法不通过计算簇中所有样本的平均值得到簇的中心，而是通过选取原有样本中的样本点作为代表对象代表这个簇，计算剩下的样本点与代表对象的距离，将样本点划分到与其距离最近的代表对象所在的簇中</a:t>
                </a:r>
                <a:endParaRPr lang="en-US" altLang="zh-CN" sz="1800" dirty="0">
                  <a:solidFill>
                    <a:srgbClr val="000000"/>
                  </a:solidFill>
                </a:endParaRPr>
              </a:p>
              <a:p>
                <a:r>
                  <a:rPr lang="zh-CN" altLang="en-US" sz="1800" dirty="0">
                    <a:solidFill>
                      <a:srgbClr val="000000"/>
                    </a:solidFill>
                  </a:rPr>
                  <a:t>距离计算过程与</a:t>
                </a:r>
                <a:r>
                  <a:rPr lang="en-US" altLang="zh-CN" sz="1800" dirty="0">
                    <a:solidFill>
                      <a:srgbClr val="000000"/>
                    </a:solidFill>
                  </a:rPr>
                  <a:t>k</a:t>
                </a:r>
                <a:r>
                  <a:rPr lang="zh-CN" altLang="en-US" sz="1800" dirty="0">
                    <a:solidFill>
                      <a:srgbClr val="000000"/>
                    </a:solidFill>
                  </a:rPr>
                  <a:t>均值算法的计算过程类似，只是将距离度量中的中心替换为代表对象，绝对误差标准如下</a:t>
                </a:r>
                <a:endParaRPr lang="en-US"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𝐸</m:t>
                    </m:r>
                    <m:r>
                      <a:rPr lang="en-US" altLang="zh-CN" sz="1800">
                        <a:solidFill>
                          <a:srgbClr val="000000"/>
                        </a:solidFill>
                        <a:latin typeface="Cambria Math" panose="02040503050406030204" pitchFamily="18" charset="0"/>
                      </a:rPr>
                      <m:t>=</m:t>
                    </m:r>
                    <m:nary>
                      <m:naryPr>
                        <m:chr m:val="∑"/>
                        <m:limLoc m:val="undOvr"/>
                        <m:grow m:val="on"/>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𝑘</m:t>
                        </m:r>
                      </m:sup>
                      <m:e/>
                    </m:nary>
                    <m:nary>
                      <m:naryPr>
                        <m:chr m:val="∑"/>
                        <m:limLoc m:val="undOvr"/>
                        <m:ctrlPr>
                          <a:rPr lang="zh-CN" altLang="zh-CN" sz="1800" i="1">
                            <a:solidFill>
                              <a:srgbClr val="000000"/>
                            </a:solidFill>
                            <a:latin typeface="Cambria Math"/>
                          </a:rPr>
                        </m:ctrlPr>
                      </m:naryPr>
                      <m:sub>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𝑥</m:t>
                            </m:r>
                          </m:e>
                          <m:sup>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𝑗</m:t>
                                </m:r>
                              </m:e>
                            </m:d>
                          </m:sup>
                        </m:sSup>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𝑖</m:t>
                            </m:r>
                          </m:sub>
                        </m:sSub>
                      </m:sub>
                      <m:sup/>
                      <m:e>
                        <m:sSup>
                          <m:sSupPr>
                            <m:ctrlPr>
                              <a:rPr lang="zh-CN" altLang="zh-CN" sz="1800" i="1">
                                <a:solidFill>
                                  <a:srgbClr val="000000"/>
                                </a:solidFill>
                                <a:latin typeface="Cambria Math"/>
                              </a:rPr>
                            </m:ctrlPr>
                          </m:sSupPr>
                          <m:e>
                            <m:d>
                              <m:dPr>
                                <m:begChr m:val="‖"/>
                                <m:endChr m:val="‖"/>
                                <m:ctrlPr>
                                  <a:rPr lang="zh-CN" altLang="zh-CN" sz="1800" i="1">
                                    <a:solidFill>
                                      <a:srgbClr val="000000"/>
                                    </a:solidFill>
                                    <a:latin typeface="Cambria Math"/>
                                  </a:rPr>
                                </m:ctrlPr>
                              </m:dPr>
                              <m:e>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𝑥</m:t>
                                    </m:r>
                                  </m:e>
                                  <m:sup>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𝑗</m:t>
                                        </m:r>
                                      </m:e>
                                    </m:d>
                                  </m:sup>
                                </m:sSup>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𝑜</m:t>
                                    </m:r>
                                  </m:e>
                                  <m:sub>
                                    <m:r>
                                      <a:rPr lang="en-US" altLang="zh-CN" sz="1800">
                                        <a:solidFill>
                                          <a:srgbClr val="000000"/>
                                        </a:solidFill>
                                        <a:latin typeface="Cambria Math" panose="02040503050406030204" pitchFamily="18" charset="0"/>
                                      </a:rPr>
                                      <m:t>𝑐</m:t>
                                    </m:r>
                                  </m:sub>
                                </m:sSub>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𝑖</m:t>
                                    </m:r>
                                  </m:e>
                                </m:d>
                              </m:e>
                            </m:d>
                          </m:e>
                          <m:sup>
                            <m:r>
                              <a:rPr lang="en-US" altLang="zh-CN" sz="1800">
                                <a:solidFill>
                                  <a:srgbClr val="000000"/>
                                </a:solidFill>
                                <a:latin typeface="Cambria Math" panose="02040503050406030204" pitchFamily="18" charset="0"/>
                              </a:rPr>
                              <m:t>2</m:t>
                            </m:r>
                          </m:sup>
                        </m:sSup>
                      </m:e>
                    </m:nary>
                  </m:oMath>
                </a14:m>
                <a:endParaRPr lang="zh-CN" altLang="zh-CN" sz="1800" dirty="0">
                  <a:solidFill>
                    <a:srgbClr val="000000"/>
                  </a:solidFill>
                </a:endParaRPr>
              </a:p>
              <a:p>
                <a:r>
                  <a:rPr lang="zh-CN" altLang="zh-CN" sz="1800" dirty="0" smtClean="0">
                    <a:solidFill>
                      <a:srgbClr val="000000"/>
                    </a:solidFill>
                  </a:rPr>
                  <a:t>式</a:t>
                </a:r>
                <a:r>
                  <a:rPr lang="zh-CN" altLang="zh-CN" sz="1800" dirty="0">
                    <a:solidFill>
                      <a:srgbClr val="000000"/>
                    </a:solidFill>
                  </a:rPr>
                  <a:t>中</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𝑜</m:t>
                        </m:r>
                      </m:e>
                      <m:sub>
                        <m:r>
                          <a:rPr lang="en-US" altLang="zh-CN" sz="1800">
                            <a:solidFill>
                              <a:srgbClr val="000000"/>
                            </a:solidFill>
                            <a:latin typeface="Cambria Math" panose="02040503050406030204" pitchFamily="18" charset="0"/>
                          </a:rPr>
                          <m:t>𝑐</m:t>
                        </m:r>
                      </m:sub>
                    </m:sSub>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𝑖</m:t>
                        </m:r>
                      </m:e>
                    </m:d>
                  </m:oMath>
                </a14:m>
                <a:r>
                  <a:rPr lang="zh-CN" altLang="zh-CN" sz="1800" dirty="0">
                    <a:solidFill>
                      <a:srgbClr val="000000"/>
                    </a:solidFill>
                  </a:rPr>
                  <a:t>表示第</a:t>
                </a:r>
                <a14:m>
                  <m:oMath xmlns:m="http://schemas.openxmlformats.org/officeDocument/2006/math">
                    <m:r>
                      <a:rPr lang="en-US" altLang="zh-CN" sz="1800">
                        <a:solidFill>
                          <a:srgbClr val="000000"/>
                        </a:solidFill>
                        <a:latin typeface="Cambria Math" panose="02040503050406030204" pitchFamily="18" charset="0"/>
                      </a:rPr>
                      <m:t>𝑖</m:t>
                    </m:r>
                  </m:oMath>
                </a14:m>
                <a:r>
                  <a:rPr lang="zh-CN" altLang="zh-CN" sz="1800" dirty="0">
                    <a:solidFill>
                      <a:srgbClr val="000000"/>
                    </a:solidFill>
                  </a:rPr>
                  <a:t>簇</a:t>
                </a:r>
                <a14:m>
                  <m:oMath xmlns:m="http://schemas.openxmlformats.org/officeDocument/2006/math">
                    <m:sSub>
                      <m:sSubPr>
                        <m:ctrlPr>
                          <a:rPr lang="zh-CN" altLang="zh-CN" sz="1800" i="1">
                            <a:solidFill>
                              <a:srgbClr val="000000"/>
                            </a:solidFill>
                            <a:latin typeface="Cambria Math"/>
                          </a:rPr>
                        </m:ctrlPr>
                      </m:sSubPr>
                      <m:e>
                        <m:r>
                          <m:rPr>
                            <m:sty m:val="p"/>
                          </m:rPr>
                          <a:rPr lang="en-US" altLang="zh-CN" sz="1800">
                            <a:solidFill>
                              <a:srgbClr val="000000"/>
                            </a:solidFill>
                            <a:latin typeface="Cambria Math" panose="02040503050406030204" pitchFamily="18" charset="0"/>
                          </a:rPr>
                          <m:t>C</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的中心</a:t>
                </a:r>
                <a:r>
                  <a:rPr lang="en-US"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 </m:t>
                    </m:r>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𝑥</m:t>
                        </m:r>
                      </m:e>
                      <m:sup>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𝑗</m:t>
                            </m:r>
                          </m:e>
                        </m:d>
                      </m:sup>
                    </m:sSup>
                  </m:oMath>
                </a14:m>
                <a:r>
                  <a:rPr lang="zh-CN" altLang="zh-CN" sz="1800" dirty="0">
                    <a:solidFill>
                      <a:srgbClr val="000000"/>
                    </a:solidFill>
                  </a:rPr>
                  <a:t>表示</a:t>
                </a:r>
                <a14:m>
                  <m:oMath xmlns:m="http://schemas.openxmlformats.org/officeDocument/2006/math">
                    <m:sSub>
                      <m:sSubPr>
                        <m:ctrlPr>
                          <a:rPr lang="zh-CN" altLang="zh-CN" sz="1800" i="1">
                            <a:solidFill>
                              <a:srgbClr val="000000"/>
                            </a:solidFill>
                            <a:latin typeface="Cambria Math"/>
                          </a:rPr>
                        </m:ctrlPr>
                      </m:sSubPr>
                      <m:e>
                        <m:r>
                          <m:rPr>
                            <m:sty m:val="p"/>
                          </m:rPr>
                          <a:rPr lang="en-US" altLang="zh-CN" sz="1800">
                            <a:solidFill>
                              <a:srgbClr val="000000"/>
                            </a:solidFill>
                            <a:latin typeface="Cambria Math" panose="02040503050406030204" pitchFamily="18" charset="0"/>
                          </a:rPr>
                          <m:t>C</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簇中的点。</a:t>
                </a:r>
                <a14:m>
                  <m:oMath xmlns:m="http://schemas.openxmlformats.org/officeDocument/2006/math">
                    <m:r>
                      <a:rPr lang="en-US" altLang="zh-CN" sz="1800">
                        <a:solidFill>
                          <a:srgbClr val="000000"/>
                        </a:solidFill>
                        <a:latin typeface="Cambria Math" panose="02040503050406030204" pitchFamily="18" charset="0"/>
                      </a:rPr>
                      <m:t>𝐸</m:t>
                    </m:r>
                  </m:oMath>
                </a14:m>
                <a:r>
                  <a:rPr lang="zh-CN" altLang="zh-CN" sz="1800" dirty="0">
                    <a:solidFill>
                      <a:srgbClr val="000000"/>
                    </a:solidFill>
                  </a:rPr>
                  <a:t>最小表示最小化所有簇中点与点之间距离</a:t>
                </a:r>
                <a:endParaRPr lang="en-US"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508333"/>
              </a:xfrm>
              <a:prstGeom prst="rect">
                <a:avLst/>
              </a:prstGeom>
              <a:blipFill rotWithShape="1">
                <a:blip r:embed="rId1"/>
                <a:stretch>
                  <a:fillRect l="-530" t="-1389" r="-379" b="-12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2095430"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聚类分析概念</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302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将</a:t>
            </a:r>
            <a:r>
              <a:rPr lang="zh-CN" altLang="en-US" sz="1800" dirty="0">
                <a:solidFill>
                  <a:srgbClr val="FF0000"/>
                </a:solidFill>
              </a:rPr>
              <a:t>未标记</a:t>
            </a:r>
            <a:r>
              <a:rPr lang="zh-CN" altLang="en-US" sz="1800" dirty="0">
                <a:solidFill>
                  <a:srgbClr val="000000"/>
                </a:solidFill>
              </a:rPr>
              <a:t>的样本自动划分成多个类簇</a:t>
            </a:r>
            <a:endParaRPr lang="en-US" altLang="zh-CN" sz="1800" dirty="0" smtClean="0">
              <a:solidFill>
                <a:srgbClr val="000000"/>
              </a:solidFill>
            </a:endParaRPr>
          </a:p>
          <a:p>
            <a:r>
              <a:rPr lang="zh-CN" altLang="en-US" sz="1800" dirty="0" smtClean="0">
                <a:solidFill>
                  <a:srgbClr val="000000"/>
                </a:solidFill>
              </a:rPr>
              <a:t>在</a:t>
            </a:r>
            <a:r>
              <a:rPr lang="zh-CN" altLang="en-US" sz="1800" dirty="0" smtClean="0">
                <a:solidFill>
                  <a:srgbClr val="FF0000"/>
                </a:solidFill>
              </a:rPr>
              <a:t>销售</a:t>
            </a:r>
            <a:r>
              <a:rPr lang="zh-CN" altLang="en-US" sz="1800" dirty="0" smtClean="0">
                <a:solidFill>
                  <a:srgbClr val="000000"/>
                </a:solidFill>
              </a:rPr>
              <a:t>领域，利用</a:t>
            </a:r>
            <a:r>
              <a:rPr lang="zh-CN" altLang="en-US" sz="1800" dirty="0">
                <a:solidFill>
                  <a:srgbClr val="000000"/>
                </a:solidFill>
              </a:rPr>
              <a:t>聚类分析对客户历史数据进行分析，对客户划分类别，刻画不同客户群体的特征，从而深入挖掘客户潜在需求，改善服务质量，增强客户</a:t>
            </a:r>
            <a:r>
              <a:rPr lang="zh-CN" altLang="en-US" sz="1800" dirty="0" smtClean="0">
                <a:solidFill>
                  <a:srgbClr val="000000"/>
                </a:solidFill>
              </a:rPr>
              <a:t>黏性</a:t>
            </a:r>
            <a:endParaRPr lang="en-US" altLang="zh-CN" sz="1800" dirty="0">
              <a:solidFill>
                <a:srgbClr val="000000"/>
              </a:solidFill>
            </a:endParaRPr>
          </a:p>
          <a:p>
            <a:r>
              <a:rPr lang="zh-CN" altLang="en-US" sz="1800" dirty="0" smtClean="0">
                <a:solidFill>
                  <a:srgbClr val="000000"/>
                </a:solidFill>
              </a:rPr>
              <a:t>在</a:t>
            </a:r>
            <a:r>
              <a:rPr lang="zh-CN" altLang="en-US" sz="1800" dirty="0">
                <a:solidFill>
                  <a:srgbClr val="FF0000"/>
                </a:solidFill>
              </a:rPr>
              <a:t>医学</a:t>
            </a:r>
            <a:r>
              <a:rPr lang="zh-CN" altLang="en-US" sz="1800" dirty="0">
                <a:solidFill>
                  <a:srgbClr val="000000"/>
                </a:solidFill>
              </a:rPr>
              <a:t>领域，对图像进行分析，挖掘疾病的不同临床特征，辅助医生进行临床诊断。聚类算法被用于图像分割，把原始图像</a:t>
            </a:r>
            <a:r>
              <a:rPr lang="zh-CN" altLang="en-US" sz="1800" dirty="0" smtClean="0">
                <a:solidFill>
                  <a:srgbClr val="000000"/>
                </a:solidFill>
              </a:rPr>
              <a:t>分成</a:t>
            </a:r>
            <a:r>
              <a:rPr lang="zh-CN" altLang="en-US" sz="1800" dirty="0">
                <a:solidFill>
                  <a:srgbClr val="000000"/>
                </a:solidFill>
              </a:rPr>
              <a:t>若干</a:t>
            </a:r>
            <a:r>
              <a:rPr lang="zh-CN" altLang="en-US" sz="1800" dirty="0" smtClean="0">
                <a:solidFill>
                  <a:srgbClr val="000000"/>
                </a:solidFill>
              </a:rPr>
              <a:t>个</a:t>
            </a:r>
            <a:r>
              <a:rPr lang="zh-CN" altLang="en-US" sz="1800" dirty="0">
                <a:solidFill>
                  <a:srgbClr val="000000"/>
                </a:solidFill>
              </a:rPr>
              <a:t>特定的、具有独特性质的区域并提取</a:t>
            </a:r>
            <a:r>
              <a:rPr lang="zh-CN" altLang="en-US" sz="1800" dirty="0" smtClean="0">
                <a:solidFill>
                  <a:srgbClr val="000000"/>
                </a:solidFill>
              </a:rPr>
              <a:t>目标</a:t>
            </a:r>
            <a:endParaRPr lang="en-US" altLang="zh-CN" sz="1800" dirty="0" smtClean="0">
              <a:solidFill>
                <a:srgbClr val="000000"/>
              </a:solidFill>
            </a:endParaRPr>
          </a:p>
          <a:p>
            <a:r>
              <a:rPr lang="zh-CN" altLang="en-US" sz="1800" dirty="0" smtClean="0">
                <a:solidFill>
                  <a:srgbClr val="000000"/>
                </a:solidFill>
              </a:rPr>
              <a:t>在</a:t>
            </a:r>
            <a:r>
              <a:rPr lang="zh-CN" altLang="en-US" sz="1800" dirty="0">
                <a:solidFill>
                  <a:srgbClr val="FF0000"/>
                </a:solidFill>
              </a:rPr>
              <a:t>生物</a:t>
            </a:r>
            <a:r>
              <a:rPr lang="zh-CN" altLang="en-US" sz="1800" dirty="0">
                <a:solidFill>
                  <a:srgbClr val="000000"/>
                </a:solidFill>
              </a:rPr>
              <a:t>领域，将聚类算法用于推导动植物分类，以往对动植物的认知往往是基于外表和习性，应用聚类分析按照功能对基因聚类，获取不同种类物种之间的基因关联</a:t>
            </a:r>
            <a:endParaRPr lang="en-US" altLang="zh-CN" sz="1800" dirty="0" smtClean="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k-</a:t>
            </a:r>
            <a:r>
              <a:rPr kumimoji="0" lang="en-US" altLang="zh-CN" dirty="0" err="1" smtClean="0"/>
              <a:t>medoids</a:t>
            </a:r>
            <a:r>
              <a:rPr kumimoji="0" lang="zh-CN" altLang="en-US" dirty="0" smtClean="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围绕中心点划分</a:t>
            </a:r>
            <a:r>
              <a:rPr lang="en-US" altLang="zh-CN" sz="1800" dirty="0">
                <a:solidFill>
                  <a:srgbClr val="000000"/>
                </a:solidFill>
              </a:rPr>
              <a:t>(Partitioning Around </a:t>
            </a:r>
            <a:r>
              <a:rPr lang="en-US" altLang="zh-CN" sz="1800" dirty="0" err="1">
                <a:solidFill>
                  <a:srgbClr val="000000"/>
                </a:solidFill>
              </a:rPr>
              <a:t>Mediods</a:t>
            </a:r>
            <a:r>
              <a:rPr lang="en-US" altLang="zh-CN" sz="1800" dirty="0">
                <a:solidFill>
                  <a:srgbClr val="000000"/>
                </a:solidFill>
              </a:rPr>
              <a:t>, PAM) </a:t>
            </a:r>
            <a:r>
              <a:rPr lang="zh-CN" altLang="en-US" sz="1800" dirty="0">
                <a:solidFill>
                  <a:srgbClr val="000000"/>
                </a:solidFill>
              </a:rPr>
              <a:t>算法是</a:t>
            </a:r>
            <a:r>
              <a:rPr lang="en-US" altLang="zh-CN" sz="1800" dirty="0">
                <a:solidFill>
                  <a:srgbClr val="000000"/>
                </a:solidFill>
              </a:rPr>
              <a:t>k -</a:t>
            </a:r>
            <a:r>
              <a:rPr lang="en-US" altLang="zh-CN" sz="1800" dirty="0" err="1">
                <a:solidFill>
                  <a:srgbClr val="000000"/>
                </a:solidFill>
              </a:rPr>
              <a:t>medoids</a:t>
            </a:r>
            <a:r>
              <a:rPr lang="zh-CN" altLang="en-US" sz="1800" dirty="0">
                <a:solidFill>
                  <a:srgbClr val="000000"/>
                </a:solidFill>
              </a:rPr>
              <a:t>聚类的一种典型实现。</a:t>
            </a:r>
            <a:r>
              <a:rPr lang="en-US" altLang="zh-CN" sz="1800" dirty="0">
                <a:solidFill>
                  <a:srgbClr val="000000"/>
                </a:solidFill>
              </a:rPr>
              <a:t>PAM </a:t>
            </a:r>
            <a:r>
              <a:rPr lang="zh-CN" altLang="en-US" sz="1800" dirty="0">
                <a:solidFill>
                  <a:srgbClr val="000000"/>
                </a:solidFill>
              </a:rPr>
              <a:t>算法中簇的中心点是一个 真实的样本点而不是通过距离计算出来的中心。</a:t>
            </a:r>
            <a:r>
              <a:rPr lang="en-US" altLang="zh-CN" sz="1800" dirty="0">
                <a:solidFill>
                  <a:srgbClr val="000000"/>
                </a:solidFill>
              </a:rPr>
              <a:t>PAM</a:t>
            </a:r>
            <a:r>
              <a:rPr lang="zh-CN" altLang="en-US" sz="1800" dirty="0">
                <a:solidFill>
                  <a:srgbClr val="000000"/>
                </a:solidFill>
              </a:rPr>
              <a:t>算法与</a:t>
            </a:r>
            <a:r>
              <a:rPr lang="en-US" altLang="zh-CN" sz="1800" dirty="0">
                <a:solidFill>
                  <a:srgbClr val="000000"/>
                </a:solidFill>
              </a:rPr>
              <a:t>k</a:t>
            </a:r>
            <a:r>
              <a:rPr lang="zh-CN" altLang="en-US" sz="1800" dirty="0">
                <a:solidFill>
                  <a:srgbClr val="000000"/>
                </a:solidFill>
              </a:rPr>
              <a:t>均值</a:t>
            </a:r>
            <a:r>
              <a:rPr lang="zh-CN" altLang="en-US" sz="1800" dirty="0" smtClean="0">
                <a:solidFill>
                  <a:srgbClr val="000000"/>
                </a:solidFill>
              </a:rPr>
              <a:t>一样</a:t>
            </a:r>
            <a:r>
              <a:rPr lang="zh-CN" altLang="en-US" sz="1800" dirty="0">
                <a:solidFill>
                  <a:srgbClr val="000000"/>
                </a:solidFill>
              </a:rPr>
              <a:t>，使用贪心策略来处理聚类</a:t>
            </a:r>
            <a:r>
              <a:rPr lang="zh-CN" altLang="en-US" sz="1800" dirty="0" smtClean="0">
                <a:solidFill>
                  <a:srgbClr val="000000"/>
                </a:solidFill>
              </a:rPr>
              <a:t>过程</a:t>
            </a:r>
            <a:endParaRPr lang="en-US" altLang="zh-CN" sz="1800" dirty="0" smtClean="0">
              <a:solidFill>
                <a:srgbClr val="000000"/>
              </a:solidFill>
            </a:endParaRPr>
          </a:p>
          <a:p>
            <a:r>
              <a:rPr lang="en-US" altLang="zh-CN" sz="1800" dirty="0" smtClean="0">
                <a:solidFill>
                  <a:srgbClr val="000000"/>
                </a:solidFill>
              </a:rPr>
              <a:t>k-</a:t>
            </a:r>
            <a:r>
              <a:rPr lang="zh-CN" altLang="en-US" sz="1800" dirty="0">
                <a:solidFill>
                  <a:srgbClr val="000000"/>
                </a:solidFill>
              </a:rPr>
              <a:t>均值迭代计算簇的中心的过程，在</a:t>
            </a:r>
            <a:r>
              <a:rPr lang="en-US" altLang="zh-CN" sz="1800" dirty="0">
                <a:solidFill>
                  <a:srgbClr val="000000"/>
                </a:solidFill>
              </a:rPr>
              <a:t>PAM</a:t>
            </a:r>
            <a:r>
              <a:rPr lang="zh-CN" altLang="en-US" sz="1800" dirty="0">
                <a:solidFill>
                  <a:srgbClr val="000000"/>
                </a:solidFill>
              </a:rPr>
              <a:t>算法中对应计算是否替代对象</a:t>
            </a:r>
            <a:r>
              <a:rPr lang="en-US" altLang="zh-CN" sz="1800" dirty="0">
                <a:solidFill>
                  <a:srgbClr val="000000"/>
                </a:solidFill>
              </a:rPr>
              <a:t>o'</a:t>
            </a:r>
            <a:r>
              <a:rPr lang="zh-CN" altLang="en-US" sz="1800" dirty="0">
                <a:solidFill>
                  <a:srgbClr val="000000"/>
                </a:solidFill>
              </a:rPr>
              <a:t>比原来的代表对象</a:t>
            </a:r>
            <a:r>
              <a:rPr lang="en-US" altLang="zh-CN" sz="1800" dirty="0">
                <a:solidFill>
                  <a:srgbClr val="000000"/>
                </a:solidFill>
              </a:rPr>
              <a:t>o</a:t>
            </a:r>
            <a:r>
              <a:rPr lang="zh-CN" altLang="en-US" sz="1800" dirty="0">
                <a:solidFill>
                  <a:srgbClr val="000000"/>
                </a:solidFill>
              </a:rPr>
              <a:t>能够具有更好的聚类结果，替换后对所有样本点进行重新计算各自代表样本的绝对误差标准。若替换后，替换总代价小于</a:t>
            </a:r>
            <a:r>
              <a:rPr lang="en-US" altLang="zh-CN" sz="1800" dirty="0">
                <a:solidFill>
                  <a:srgbClr val="000000"/>
                </a:solidFill>
              </a:rPr>
              <a:t>0</a:t>
            </a:r>
            <a:r>
              <a:rPr lang="zh-CN" altLang="en-US" sz="1800" dirty="0">
                <a:solidFill>
                  <a:srgbClr val="000000"/>
                </a:solidFill>
              </a:rPr>
              <a:t>，即绝对误差标准减小，则说明替换后能够得到更好的聚类结果，若替换总代价大于</a:t>
            </a:r>
            <a:r>
              <a:rPr lang="en-US" altLang="zh-CN" sz="1800" dirty="0">
                <a:solidFill>
                  <a:srgbClr val="000000"/>
                </a:solidFill>
              </a:rPr>
              <a:t>0</a:t>
            </a:r>
            <a:r>
              <a:rPr lang="zh-CN" altLang="en-US" sz="1800" dirty="0">
                <a:solidFill>
                  <a:srgbClr val="000000"/>
                </a:solidFill>
              </a:rPr>
              <a:t>，则不能得到更好的聚类结果，原有代表对象不进行替换。在替换过程中，尝试所有可能的替换情况，用其他对象迭代替换代表对象，直到聚类的质量不能再被提高为止</a:t>
            </a:r>
            <a:endParaRPr lang="en-US" altLang="zh-CN" sz="1800" dirty="0">
              <a:solidFill>
                <a:srgbClr val="00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k-prototype </a:t>
            </a:r>
            <a:r>
              <a:rPr kumimoji="0" lang="zh-CN" altLang="en-US"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7741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k-prototype</a:t>
                </a:r>
                <a:r>
                  <a:rPr lang="zh-CN" altLang="zh-CN" sz="1800" dirty="0">
                    <a:solidFill>
                      <a:srgbClr val="000000"/>
                    </a:solidFill>
                  </a:rPr>
                  <a:t>算法的聚类过程与</a:t>
                </a:r>
                <a:r>
                  <a:rPr lang="en-US" altLang="zh-CN" sz="1800" dirty="0">
                    <a:solidFill>
                      <a:srgbClr val="000000"/>
                    </a:solidFill>
                  </a:rPr>
                  <a:t>k-</a:t>
                </a:r>
                <a:r>
                  <a:rPr lang="zh-CN" altLang="zh-CN" sz="1800" dirty="0">
                    <a:solidFill>
                      <a:srgbClr val="000000"/>
                    </a:solidFill>
                  </a:rPr>
                  <a:t>均值算法相同，只是在聚类过程中引入参数</a:t>
                </a:r>
                <a14:m>
                  <m:oMath xmlns:m="http://schemas.openxmlformats.org/officeDocument/2006/math">
                    <m:r>
                      <a:rPr lang="en-US" altLang="zh-CN" sz="1800">
                        <a:solidFill>
                          <a:srgbClr val="000000"/>
                        </a:solidFill>
                        <a:latin typeface="Cambria Math" panose="02040503050406030204" pitchFamily="18" charset="0"/>
                      </a:rPr>
                      <m:t>𝛾</m:t>
                    </m:r>
                  </m:oMath>
                </a14:m>
                <a:r>
                  <a:rPr lang="zh-CN" altLang="zh-CN" sz="1800" dirty="0">
                    <a:solidFill>
                      <a:srgbClr val="000000"/>
                    </a:solidFill>
                  </a:rPr>
                  <a:t>来控制数值属性和分类属性的权重。对于</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维样本</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a:rPr>
                        </m:ctrlPr>
                      </m:dPr>
                      <m:e>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2</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𝑖𝑝</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e>
                            </m:d>
                          </m:sub>
                          <m:sup>
                            <m:r>
                              <a:rPr lang="en-US" altLang="zh-CN" sz="1800">
                                <a:solidFill>
                                  <a:srgbClr val="000000"/>
                                </a:solidFill>
                                <a:latin typeface="Cambria Math" panose="02040503050406030204" pitchFamily="18" charset="0"/>
                              </a:rPr>
                              <m:t>𝑐</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𝑖𝑚</m:t>
                            </m:r>
                          </m:sub>
                          <m:sup>
                            <m:r>
                              <a:rPr lang="en-US" altLang="zh-CN" sz="1800">
                                <a:solidFill>
                                  <a:srgbClr val="000000"/>
                                </a:solidFill>
                                <a:latin typeface="Cambria Math" panose="02040503050406030204" pitchFamily="18" charset="0"/>
                              </a:rPr>
                              <m:t>𝑐</m:t>
                            </m:r>
                          </m:sup>
                        </m:sSubSup>
                      </m:e>
                    </m:d>
                  </m:oMath>
                </a14:m>
                <a:r>
                  <a:rPr lang="en-US" altLang="zh-CN" sz="1800" dirty="0">
                    <a:solidFill>
                      <a:srgbClr val="000000"/>
                    </a:solidFill>
                  </a:rPr>
                  <a:t>,</a:t>
                </a:r>
                <a:r>
                  <a:rPr lang="zh-CN" altLang="zh-CN" sz="1800" dirty="0">
                    <a:solidFill>
                      <a:srgbClr val="000000"/>
                    </a:solidFill>
                  </a:rPr>
                  <a:t>其中标号为</a:t>
                </a:r>
                <a14:m>
                  <m:oMath xmlns:m="http://schemas.openxmlformats.org/officeDocument/2006/math">
                    <m:r>
                      <a:rPr lang="en-US" altLang="zh-CN" sz="1800">
                        <a:solidFill>
                          <a:srgbClr val="000000"/>
                        </a:solidFill>
                        <a:latin typeface="Cambria Math" panose="02040503050406030204" pitchFamily="18" charset="0"/>
                      </a:rPr>
                      <m:t>1</m:t>
                    </m:r>
                  </m:oMath>
                </a14:m>
                <a:r>
                  <a:rPr lang="zh-CN" altLang="zh-CN" sz="1800" dirty="0">
                    <a:solidFill>
                      <a:srgbClr val="000000"/>
                    </a:solidFill>
                  </a:rPr>
                  <a:t>至</a:t>
                </a:r>
                <a14:m>
                  <m:oMath xmlns:m="http://schemas.openxmlformats.org/officeDocument/2006/math">
                    <m:r>
                      <a:rPr lang="en-US" altLang="zh-CN" sz="1800">
                        <a:solidFill>
                          <a:srgbClr val="000000"/>
                        </a:solidFill>
                        <a:latin typeface="Cambria Math" panose="02040503050406030204" pitchFamily="18" charset="0"/>
                      </a:rPr>
                      <m:t>𝑝</m:t>
                    </m:r>
                  </m:oMath>
                </a14:m>
                <a:r>
                  <a:rPr lang="zh-CN" altLang="zh-CN" sz="1800" dirty="0">
                    <a:solidFill>
                      <a:srgbClr val="000000"/>
                    </a:solidFill>
                  </a:rPr>
                  <a:t>下标的属性为数值型，</a:t>
                </a:r>
                <a14:m>
                  <m:oMath xmlns:m="http://schemas.openxmlformats.org/officeDocument/2006/math">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oMath>
                </a14:m>
                <a:r>
                  <a:rPr lang="zh-CN" altLang="zh-CN" sz="1800" dirty="0">
                    <a:solidFill>
                      <a:srgbClr val="000000"/>
                    </a:solidFill>
                  </a:rPr>
                  <a:t>到</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下标的属性为分类型。</a:t>
                </a:r>
              </a:p>
              <a:p>
                <a:r>
                  <a:rPr lang="zh-CN" altLang="zh-CN" sz="1800" dirty="0" smtClean="0">
                    <a:solidFill>
                      <a:srgbClr val="000000"/>
                    </a:solidFill>
                  </a:rPr>
                  <a:t>定义</a:t>
                </a:r>
                <a:r>
                  <a:rPr lang="zh-CN" altLang="zh-CN" sz="1800" dirty="0">
                    <a:solidFill>
                      <a:srgbClr val="000000"/>
                    </a:solidFill>
                  </a:rPr>
                  <a:t>样本与簇的距离为</a:t>
                </a:r>
                <a:r>
                  <a:rPr lang="en-US" altLang="zh-CN" sz="1800" dirty="0">
                    <a:solidFill>
                      <a:srgbClr val="000000"/>
                    </a:solidFill>
                  </a:rPr>
                  <a:t>:</a:t>
                </a:r>
                <a:endParaRPr lang="zh-CN"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𝑑</m:t>
                    </m:r>
                    <m:d>
                      <m:dPr>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𝑄</m:t>
                            </m:r>
                          </m:e>
                          <m:sub>
                            <m:r>
                              <a:rPr lang="en-US" altLang="zh-CN" sz="1800">
                                <a:solidFill>
                                  <a:srgbClr val="000000"/>
                                </a:solidFill>
                                <a:latin typeface="Cambria Math" panose="02040503050406030204" pitchFamily="18" charset="0"/>
                              </a:rPr>
                              <m:t>𝑙</m:t>
                            </m:r>
                          </m:sub>
                        </m:sSub>
                      </m:e>
                    </m:d>
                    <m:r>
                      <a:rPr lang="en-US" altLang="zh-CN" sz="1800">
                        <a:solidFill>
                          <a:srgbClr val="000000"/>
                        </a:solidFill>
                        <a:latin typeface="Cambria Math" panose="02040503050406030204" pitchFamily="18" charset="0"/>
                      </a:rPr>
                      <m:t>=</m:t>
                    </m:r>
                    <m:nary>
                      <m:naryPr>
                        <m:chr m:val="∑"/>
                        <m:limLoc m:val="undOvr"/>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𝑝</m:t>
                        </m:r>
                      </m:sup>
                      <m:e>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𝑟</m:t>
                                    </m:r>
                                  </m:sup>
                                </m:sSubSup>
                              </m:e>
                            </m:d>
                          </m:e>
                          <m:sup>
                            <m:r>
                              <a:rPr lang="en-US" altLang="zh-CN" sz="1800">
                                <a:solidFill>
                                  <a:srgbClr val="000000"/>
                                </a:solidFill>
                                <a:latin typeface="Cambria Math" panose="02040503050406030204" pitchFamily="18" charset="0"/>
                              </a:rPr>
                              <m:t>2</m:t>
                            </m:r>
                          </m:sup>
                        </m:sSup>
                      </m:e>
                    </m:nary>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𝛾</m:t>
                        </m:r>
                      </m:e>
                      <m:sub>
                        <m:r>
                          <a:rPr lang="en-US" altLang="zh-CN" sz="1800">
                            <a:solidFill>
                              <a:srgbClr val="000000"/>
                            </a:solidFill>
                            <a:latin typeface="Cambria Math" panose="02040503050406030204" pitchFamily="18" charset="0"/>
                          </a:rPr>
                          <m:t>𝑙</m:t>
                        </m:r>
                      </m:sub>
                    </m:sSub>
                    <m:nary>
                      <m:naryPr>
                        <m:chr m:val="∑"/>
                        <m:limLoc m:val="undOvr"/>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𝑚</m:t>
                        </m:r>
                      </m:sup>
                      <m:e>
                        <m:r>
                          <a:rPr lang="en-US" altLang="zh-CN" sz="1800">
                            <a:solidFill>
                              <a:srgbClr val="000000"/>
                            </a:solidFill>
                            <a:latin typeface="Cambria Math" panose="02040503050406030204" pitchFamily="18" charset="0"/>
                          </a:rPr>
                          <m:t>𝛿</m:t>
                        </m:r>
                      </m:e>
                    </m:nary>
                    <m:d>
                      <m:dPr>
                        <m:ctrlPr>
                          <a:rPr lang="zh-CN" altLang="zh-CN" sz="1800" i="1">
                            <a:solidFill>
                              <a:srgbClr val="000000"/>
                            </a:solidFill>
                            <a:latin typeface="Cambria Math"/>
                          </a:rPr>
                        </m:ctrlPr>
                      </m:dPr>
                      <m:e>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𝑐</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𝑐</m:t>
                            </m:r>
                          </m:sup>
                        </m:sSubSup>
                      </m:e>
                    </m:d>
                  </m:oMath>
                </a14:m>
                <a:endParaRPr lang="zh-CN" altLang="zh-CN" sz="1800" dirty="0">
                  <a:solidFill>
                    <a:srgbClr val="000000"/>
                  </a:solidFill>
                </a:endParaRPr>
              </a:p>
              <a:p>
                <a:r>
                  <a:rPr lang="zh-CN" altLang="zh-CN" sz="1800" dirty="0" smtClean="0">
                    <a:solidFill>
                      <a:srgbClr val="000000"/>
                    </a:solidFill>
                  </a:rPr>
                  <a:t>其中</a:t>
                </a:r>
                <a:r>
                  <a:rPr lang="zh-CN" altLang="zh-CN" sz="1800" dirty="0">
                    <a:solidFill>
                      <a:srgbClr val="000000"/>
                    </a:solidFill>
                  </a:rPr>
                  <a:t>，</a:t>
                </a:r>
                <a14:m>
                  <m:oMath xmlns:m="http://schemas.openxmlformats.org/officeDocument/2006/math">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𝑟</m:t>
                        </m:r>
                      </m:sup>
                    </m:sSubSup>
                  </m:oMath>
                </a14:m>
                <a:r>
                  <a:rPr lang="zh-CN" altLang="zh-CN" sz="1800" dirty="0">
                    <a:solidFill>
                      <a:srgbClr val="000000"/>
                    </a:solidFill>
                  </a:rPr>
                  <a:t>和</a:t>
                </a:r>
                <a14:m>
                  <m:oMath xmlns:m="http://schemas.openxmlformats.org/officeDocument/2006/math">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𝑐</m:t>
                        </m:r>
                      </m:sup>
                    </m:sSubSup>
                  </m:oMath>
                </a14:m>
                <a:r>
                  <a:rPr lang="zh-CN" altLang="zh-CN" sz="1800" dirty="0">
                    <a:solidFill>
                      <a:srgbClr val="000000"/>
                    </a:solidFill>
                  </a:rPr>
                  <a:t>分别是</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第</a:t>
                </a:r>
                <a14:m>
                  <m:oMath xmlns:m="http://schemas.openxmlformats.org/officeDocument/2006/math">
                    <m:r>
                      <a:rPr lang="en-US" altLang="zh-CN" sz="1800">
                        <a:solidFill>
                          <a:srgbClr val="000000"/>
                        </a:solidFill>
                        <a:latin typeface="Cambria Math" panose="02040503050406030204" pitchFamily="18" charset="0"/>
                      </a:rPr>
                      <m:t>𝑗</m:t>
                    </m:r>
                  </m:oMath>
                </a14:m>
                <a:r>
                  <a:rPr lang="zh-CN" altLang="zh-CN" sz="1800" dirty="0">
                    <a:solidFill>
                      <a:srgbClr val="000000"/>
                    </a:solidFill>
                  </a:rPr>
                  <a:t>个属性的数值属性取值和分类属性取值，</a:t>
                </a:r>
                <a14:m>
                  <m:oMath xmlns:m="http://schemas.openxmlformats.org/officeDocument/2006/math">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𝑟</m:t>
                        </m:r>
                      </m:sup>
                    </m:sSubSup>
                  </m:oMath>
                </a14:m>
                <a:r>
                  <a:rPr lang="zh-CN" altLang="zh-CN" sz="1800" dirty="0">
                    <a:solidFill>
                      <a:srgbClr val="000000"/>
                    </a:solidFill>
                  </a:rPr>
                  <a:t>和</a:t>
                </a:r>
                <a14:m>
                  <m:oMath xmlns:m="http://schemas.openxmlformats.org/officeDocument/2006/math">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𝑐</m:t>
                        </m:r>
                      </m:sup>
                    </m:sSubSup>
                  </m:oMath>
                </a14:m>
                <a:r>
                  <a:rPr lang="zh-CN" altLang="zh-CN" sz="1800" dirty="0">
                    <a:solidFill>
                      <a:srgbClr val="000000"/>
                    </a:solidFill>
                  </a:rPr>
                  <a:t>分别是聚类</a:t>
                </a:r>
                <a14:m>
                  <m:oMath xmlns:m="http://schemas.openxmlformats.org/officeDocument/2006/math">
                    <m:r>
                      <a:rPr lang="en-US" altLang="zh-CN" sz="1800">
                        <a:solidFill>
                          <a:srgbClr val="000000"/>
                        </a:solidFill>
                        <a:latin typeface="Cambria Math" panose="02040503050406030204" pitchFamily="18" charset="0"/>
                      </a:rPr>
                      <m:t>𝑙</m:t>
                    </m:r>
                  </m:oMath>
                </a14:m>
                <a:r>
                  <a:rPr lang="zh-CN" altLang="zh-CN" sz="1800" dirty="0">
                    <a:solidFill>
                      <a:srgbClr val="000000"/>
                    </a:solidFill>
                  </a:rPr>
                  <a:t>的原型</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𝑄</m:t>
                        </m:r>
                      </m:e>
                      <m:sub>
                        <m:r>
                          <a:rPr lang="en-US" altLang="zh-CN" sz="1800">
                            <a:solidFill>
                              <a:srgbClr val="000000"/>
                            </a:solidFill>
                            <a:latin typeface="Cambria Math" panose="02040503050406030204" pitchFamily="18" charset="0"/>
                          </a:rPr>
                          <m:t>𝑙</m:t>
                        </m:r>
                      </m:sub>
                    </m:sSub>
                  </m:oMath>
                </a14:m>
                <a:r>
                  <a:rPr lang="zh-CN" altLang="zh-CN" sz="1800" dirty="0">
                    <a:solidFill>
                      <a:srgbClr val="000000"/>
                    </a:solidFill>
                  </a:rPr>
                  <a:t>的数值属性取值和分类属性取值，</a:t>
                </a:r>
                <a14:m>
                  <m:oMath xmlns:m="http://schemas.openxmlformats.org/officeDocument/2006/math">
                    <m:r>
                      <a:rPr lang="en-US" altLang="zh-CN" sz="1800">
                        <a:solidFill>
                          <a:srgbClr val="000000"/>
                        </a:solidFill>
                        <a:latin typeface="Cambria Math" panose="02040503050406030204" pitchFamily="18" charset="0"/>
                      </a:rPr>
                      <m:t>𝛿</m:t>
                    </m:r>
                  </m:oMath>
                </a14:m>
                <a:r>
                  <a:rPr lang="zh-CN" altLang="zh-CN" sz="1800" dirty="0">
                    <a:solidFill>
                      <a:srgbClr val="000000"/>
                    </a:solidFill>
                  </a:rPr>
                  <a:t>为符号函数</a:t>
                </a:r>
                <a:endParaRPr lang="en-US"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774157"/>
              </a:xfrm>
              <a:prstGeom prst="rect">
                <a:avLst/>
              </a:prstGeom>
              <a:blipFill rotWithShape="1">
                <a:blip r:embed="rId1"/>
                <a:stretch>
                  <a:fillRect l="-530" t="-1758" b="-6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473117"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基于密度聚类</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325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基于划分聚类和基于层次聚类的方法在聚类过程中根据距离来划分类簇，因此只能够用于挖掘球状簇。为了解决</a:t>
            </a:r>
            <a:r>
              <a:rPr lang="zh-CN" altLang="en-US" sz="1800" dirty="0" smtClean="0">
                <a:solidFill>
                  <a:srgbClr val="000000"/>
                </a:solidFill>
              </a:rPr>
              <a:t>这一</a:t>
            </a:r>
            <a:r>
              <a:rPr lang="zh-CN" altLang="en-US" sz="1800" dirty="0">
                <a:solidFill>
                  <a:srgbClr val="000000"/>
                </a:solidFill>
              </a:rPr>
              <a:t>缺陷，基于密度聚类算法利用密度思想，将样本中的高密度区域</a:t>
            </a:r>
            <a:r>
              <a:rPr lang="en-US" altLang="zh-CN" sz="1800" dirty="0">
                <a:solidFill>
                  <a:srgbClr val="000000"/>
                </a:solidFill>
              </a:rPr>
              <a:t>(</a:t>
            </a:r>
            <a:r>
              <a:rPr lang="zh-CN" altLang="en-US" sz="1800" dirty="0">
                <a:solidFill>
                  <a:srgbClr val="000000"/>
                </a:solidFill>
              </a:rPr>
              <a:t>即样本点分布稠密的区域</a:t>
            </a:r>
            <a:r>
              <a:rPr lang="en-US" altLang="zh-CN" sz="1800" dirty="0">
                <a:solidFill>
                  <a:srgbClr val="000000"/>
                </a:solidFill>
              </a:rPr>
              <a:t>)</a:t>
            </a:r>
            <a:r>
              <a:rPr lang="zh-CN" altLang="en-US" sz="1800" dirty="0">
                <a:solidFill>
                  <a:srgbClr val="000000"/>
                </a:solidFill>
              </a:rPr>
              <a:t>划分为簇，将簇看作是样本空间中被稀疏区域</a:t>
            </a:r>
            <a:r>
              <a:rPr lang="en-US" altLang="zh-CN" sz="1800" dirty="0">
                <a:solidFill>
                  <a:srgbClr val="000000"/>
                </a:solidFill>
              </a:rPr>
              <a:t>(</a:t>
            </a:r>
            <a:r>
              <a:rPr lang="zh-CN" altLang="en-US" sz="1800" dirty="0">
                <a:solidFill>
                  <a:srgbClr val="000000"/>
                </a:solidFill>
              </a:rPr>
              <a:t>噪声</a:t>
            </a:r>
            <a:r>
              <a:rPr lang="en-US" altLang="zh-CN" sz="1800" dirty="0">
                <a:solidFill>
                  <a:srgbClr val="000000"/>
                </a:solidFill>
              </a:rPr>
              <a:t>)</a:t>
            </a:r>
            <a:r>
              <a:rPr lang="zh-CN" altLang="en-US" sz="1800" dirty="0">
                <a:solidFill>
                  <a:srgbClr val="000000"/>
                </a:solidFill>
              </a:rPr>
              <a:t>分隔开的稠密区域。这一算法的主要目的是过滤样本空间中的稀疏区域，获取稠密区域作为</a:t>
            </a:r>
            <a:r>
              <a:rPr lang="zh-CN" altLang="en-US" sz="1800" dirty="0" smtClean="0">
                <a:solidFill>
                  <a:srgbClr val="000000"/>
                </a:solidFill>
              </a:rPr>
              <a:t>簇</a:t>
            </a:r>
            <a:endParaRPr lang="en-US" altLang="zh-CN" sz="1800" dirty="0" smtClean="0">
              <a:solidFill>
                <a:srgbClr val="000000"/>
              </a:solidFill>
            </a:endParaRPr>
          </a:p>
          <a:p>
            <a:r>
              <a:rPr lang="zh-CN" altLang="en-US" sz="1800" dirty="0" smtClean="0">
                <a:solidFill>
                  <a:srgbClr val="000000"/>
                </a:solidFill>
              </a:rPr>
              <a:t>基于</a:t>
            </a:r>
            <a:r>
              <a:rPr lang="zh-CN" altLang="en-US" sz="1800" dirty="0">
                <a:solidFill>
                  <a:srgbClr val="000000"/>
                </a:solidFill>
              </a:rPr>
              <a:t>密度的聚类算法是根据密度而不是距离来计算样本相似度，所以基于密度的聚类算法能够用于挖掘任意形状的簇，并且能够有效过滤掉噪声样本对于聚类结果的</a:t>
            </a:r>
            <a:r>
              <a:rPr lang="zh-CN" altLang="en-US" sz="1800" dirty="0" smtClean="0">
                <a:solidFill>
                  <a:srgbClr val="000000"/>
                </a:solidFill>
              </a:rPr>
              <a:t>影响</a:t>
            </a:r>
            <a:endParaRPr lang="en-US" altLang="zh-CN" sz="1800" dirty="0" smtClean="0">
              <a:solidFill>
                <a:srgbClr val="000000"/>
              </a:solidFill>
            </a:endParaRPr>
          </a:p>
          <a:p>
            <a:r>
              <a:rPr lang="zh-CN" altLang="en-US" sz="1800" dirty="0" smtClean="0">
                <a:solidFill>
                  <a:srgbClr val="000000"/>
                </a:solidFill>
              </a:rPr>
              <a:t>常见</a:t>
            </a:r>
            <a:r>
              <a:rPr lang="zh-CN" altLang="en-US" sz="1800" dirty="0">
                <a:solidFill>
                  <a:srgbClr val="000000"/>
                </a:solidFill>
              </a:rPr>
              <a:t>的基于密度的聚类算法有</a:t>
            </a:r>
            <a:r>
              <a:rPr lang="en-US" altLang="zh-CN" sz="1800" dirty="0">
                <a:solidFill>
                  <a:srgbClr val="000000"/>
                </a:solidFill>
              </a:rPr>
              <a:t>DBSCAN</a:t>
            </a:r>
            <a:r>
              <a:rPr lang="zh-CN" altLang="en-US" sz="1800" dirty="0">
                <a:solidFill>
                  <a:srgbClr val="000000"/>
                </a:solidFill>
              </a:rPr>
              <a:t>、</a:t>
            </a:r>
            <a:r>
              <a:rPr lang="en-US" altLang="zh-CN" sz="1800" dirty="0">
                <a:solidFill>
                  <a:srgbClr val="000000"/>
                </a:solidFill>
              </a:rPr>
              <a:t>OPTICS</a:t>
            </a:r>
            <a:r>
              <a:rPr lang="zh-CN" altLang="en-US" sz="1800" dirty="0">
                <a:solidFill>
                  <a:srgbClr val="000000"/>
                </a:solidFill>
              </a:rPr>
              <a:t>和</a:t>
            </a:r>
            <a:r>
              <a:rPr lang="en-US" altLang="zh-CN" sz="1800" dirty="0">
                <a:solidFill>
                  <a:srgbClr val="000000"/>
                </a:solidFill>
              </a:rPr>
              <a:t>DENCLUE</a:t>
            </a:r>
            <a:r>
              <a:rPr lang="zh-CN" altLang="en-US" sz="1800" dirty="0">
                <a:solidFill>
                  <a:srgbClr val="000000"/>
                </a:solidFill>
              </a:rPr>
              <a:t>等。其中，</a:t>
            </a:r>
            <a:r>
              <a:rPr lang="en-US" altLang="zh-CN" sz="1800" dirty="0">
                <a:solidFill>
                  <a:srgbClr val="000000"/>
                </a:solidFill>
              </a:rPr>
              <a:t>OPTICS </a:t>
            </a:r>
            <a:r>
              <a:rPr lang="zh-CN" altLang="en-US" sz="1800" dirty="0">
                <a:solidFill>
                  <a:srgbClr val="000000"/>
                </a:solidFill>
              </a:rPr>
              <a:t>对</a:t>
            </a:r>
            <a:r>
              <a:rPr lang="en-US" altLang="zh-CN" sz="1800" dirty="0">
                <a:solidFill>
                  <a:srgbClr val="000000"/>
                </a:solidFill>
              </a:rPr>
              <a:t>DBSCAN</a:t>
            </a:r>
            <a:r>
              <a:rPr lang="zh-CN" altLang="en-US" sz="1800" dirty="0">
                <a:solidFill>
                  <a:srgbClr val="000000"/>
                </a:solidFill>
              </a:rPr>
              <a:t>算法进行了改进，降低了对</a:t>
            </a:r>
            <a:r>
              <a:rPr lang="zh-CN" altLang="en-US" sz="1800" dirty="0" smtClean="0">
                <a:solidFill>
                  <a:srgbClr val="000000"/>
                </a:solidFill>
              </a:rPr>
              <a:t>输入参数的敏感程度。</a:t>
            </a:r>
            <a:r>
              <a:rPr lang="en-US" altLang="zh-CN" sz="1800" dirty="0" smtClean="0">
                <a:solidFill>
                  <a:srgbClr val="000000"/>
                </a:solidFill>
              </a:rPr>
              <a:t>DENCLUE</a:t>
            </a:r>
            <a:r>
              <a:rPr lang="zh-CN" altLang="en-US" sz="1800" dirty="0" smtClean="0">
                <a:solidFill>
                  <a:srgbClr val="000000"/>
                </a:solidFill>
              </a:rPr>
              <a:t>算法综合了基于划分、基于层次的方法</a:t>
            </a:r>
            <a:endParaRPr lang="en-US" altLang="zh-CN" sz="1800" dirty="0" smtClean="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7741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k-prototype</a:t>
                </a:r>
                <a:r>
                  <a:rPr lang="zh-CN" altLang="zh-CN" sz="1800" dirty="0">
                    <a:solidFill>
                      <a:srgbClr val="000000"/>
                    </a:solidFill>
                  </a:rPr>
                  <a:t>算法的聚类过程与</a:t>
                </a:r>
                <a:r>
                  <a:rPr lang="en-US" altLang="zh-CN" sz="1800" dirty="0">
                    <a:solidFill>
                      <a:srgbClr val="000000"/>
                    </a:solidFill>
                  </a:rPr>
                  <a:t>k-</a:t>
                </a:r>
                <a:r>
                  <a:rPr lang="zh-CN" altLang="zh-CN" sz="1800" dirty="0">
                    <a:solidFill>
                      <a:srgbClr val="000000"/>
                    </a:solidFill>
                  </a:rPr>
                  <a:t>均值算法相同，只是在聚类过程中引入参数</a:t>
                </a:r>
                <a14:m>
                  <m:oMath xmlns:m="http://schemas.openxmlformats.org/officeDocument/2006/math">
                    <m:r>
                      <a:rPr lang="en-US" altLang="zh-CN" sz="1800">
                        <a:solidFill>
                          <a:srgbClr val="000000"/>
                        </a:solidFill>
                        <a:latin typeface="Cambria Math" panose="02040503050406030204" pitchFamily="18" charset="0"/>
                      </a:rPr>
                      <m:t>𝛾</m:t>
                    </m:r>
                  </m:oMath>
                </a14:m>
                <a:r>
                  <a:rPr lang="zh-CN" altLang="zh-CN" sz="1800" dirty="0">
                    <a:solidFill>
                      <a:srgbClr val="000000"/>
                    </a:solidFill>
                  </a:rPr>
                  <a:t>来控制数值属性和分类属性的权重。对于</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维样本</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a:rPr>
                        </m:ctrlPr>
                      </m:dPr>
                      <m:e>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2</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𝑖𝑝</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e>
                            </m:d>
                          </m:sub>
                          <m:sup>
                            <m:r>
                              <a:rPr lang="en-US" altLang="zh-CN" sz="1800">
                                <a:solidFill>
                                  <a:srgbClr val="000000"/>
                                </a:solidFill>
                                <a:latin typeface="Cambria Math" panose="02040503050406030204" pitchFamily="18" charset="0"/>
                              </a:rPr>
                              <m:t>𝑐</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𝑖𝑚</m:t>
                            </m:r>
                          </m:sub>
                          <m:sup>
                            <m:r>
                              <a:rPr lang="en-US" altLang="zh-CN" sz="1800">
                                <a:solidFill>
                                  <a:srgbClr val="000000"/>
                                </a:solidFill>
                                <a:latin typeface="Cambria Math" panose="02040503050406030204" pitchFamily="18" charset="0"/>
                              </a:rPr>
                              <m:t>𝑐</m:t>
                            </m:r>
                          </m:sup>
                        </m:sSubSup>
                      </m:e>
                    </m:d>
                  </m:oMath>
                </a14:m>
                <a:r>
                  <a:rPr lang="en-US" altLang="zh-CN" sz="1800" dirty="0">
                    <a:solidFill>
                      <a:srgbClr val="000000"/>
                    </a:solidFill>
                  </a:rPr>
                  <a:t>,</a:t>
                </a:r>
                <a:r>
                  <a:rPr lang="zh-CN" altLang="zh-CN" sz="1800" dirty="0">
                    <a:solidFill>
                      <a:srgbClr val="000000"/>
                    </a:solidFill>
                  </a:rPr>
                  <a:t>其中标号为</a:t>
                </a:r>
                <a14:m>
                  <m:oMath xmlns:m="http://schemas.openxmlformats.org/officeDocument/2006/math">
                    <m:r>
                      <a:rPr lang="en-US" altLang="zh-CN" sz="1800">
                        <a:solidFill>
                          <a:srgbClr val="000000"/>
                        </a:solidFill>
                        <a:latin typeface="Cambria Math" panose="02040503050406030204" pitchFamily="18" charset="0"/>
                      </a:rPr>
                      <m:t>1</m:t>
                    </m:r>
                  </m:oMath>
                </a14:m>
                <a:r>
                  <a:rPr lang="zh-CN" altLang="zh-CN" sz="1800" dirty="0">
                    <a:solidFill>
                      <a:srgbClr val="000000"/>
                    </a:solidFill>
                  </a:rPr>
                  <a:t>至</a:t>
                </a:r>
                <a14:m>
                  <m:oMath xmlns:m="http://schemas.openxmlformats.org/officeDocument/2006/math">
                    <m:r>
                      <a:rPr lang="en-US" altLang="zh-CN" sz="1800">
                        <a:solidFill>
                          <a:srgbClr val="000000"/>
                        </a:solidFill>
                        <a:latin typeface="Cambria Math" panose="02040503050406030204" pitchFamily="18" charset="0"/>
                      </a:rPr>
                      <m:t>𝑝</m:t>
                    </m:r>
                  </m:oMath>
                </a14:m>
                <a:r>
                  <a:rPr lang="zh-CN" altLang="zh-CN" sz="1800" dirty="0">
                    <a:solidFill>
                      <a:srgbClr val="000000"/>
                    </a:solidFill>
                  </a:rPr>
                  <a:t>下标的属性为数值型，</a:t>
                </a:r>
                <a14:m>
                  <m:oMath xmlns:m="http://schemas.openxmlformats.org/officeDocument/2006/math">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oMath>
                </a14:m>
                <a:r>
                  <a:rPr lang="zh-CN" altLang="zh-CN" sz="1800" dirty="0">
                    <a:solidFill>
                      <a:srgbClr val="000000"/>
                    </a:solidFill>
                  </a:rPr>
                  <a:t>到</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下标的属性为分类型。</a:t>
                </a:r>
              </a:p>
              <a:p>
                <a:r>
                  <a:rPr lang="zh-CN" altLang="zh-CN" sz="1800" dirty="0" smtClean="0">
                    <a:solidFill>
                      <a:srgbClr val="000000"/>
                    </a:solidFill>
                  </a:rPr>
                  <a:t>定义</a:t>
                </a:r>
                <a:r>
                  <a:rPr lang="zh-CN" altLang="zh-CN" sz="1800" dirty="0">
                    <a:solidFill>
                      <a:srgbClr val="000000"/>
                    </a:solidFill>
                  </a:rPr>
                  <a:t>样本与簇的距离为</a:t>
                </a:r>
                <a:r>
                  <a:rPr lang="en-US" altLang="zh-CN" sz="1800" dirty="0">
                    <a:solidFill>
                      <a:srgbClr val="000000"/>
                    </a:solidFill>
                  </a:rPr>
                  <a:t>:</a:t>
                </a:r>
                <a:endParaRPr lang="zh-CN"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𝑑</m:t>
                    </m:r>
                    <m:d>
                      <m:dPr>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𝑄</m:t>
                            </m:r>
                          </m:e>
                          <m:sub>
                            <m:r>
                              <a:rPr lang="en-US" altLang="zh-CN" sz="1800">
                                <a:solidFill>
                                  <a:srgbClr val="000000"/>
                                </a:solidFill>
                                <a:latin typeface="Cambria Math" panose="02040503050406030204" pitchFamily="18" charset="0"/>
                              </a:rPr>
                              <m:t>𝑙</m:t>
                            </m:r>
                          </m:sub>
                        </m:sSub>
                      </m:e>
                    </m:d>
                    <m:r>
                      <a:rPr lang="en-US" altLang="zh-CN" sz="1800">
                        <a:solidFill>
                          <a:srgbClr val="000000"/>
                        </a:solidFill>
                        <a:latin typeface="Cambria Math" panose="02040503050406030204" pitchFamily="18" charset="0"/>
                      </a:rPr>
                      <m:t>=</m:t>
                    </m:r>
                    <m:nary>
                      <m:naryPr>
                        <m:chr m:val="∑"/>
                        <m:limLoc m:val="undOvr"/>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𝑝</m:t>
                        </m:r>
                      </m:sup>
                      <m:e>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𝑟</m:t>
                                    </m:r>
                                  </m:sup>
                                </m:sSubSup>
                              </m:e>
                            </m:d>
                          </m:e>
                          <m:sup>
                            <m:r>
                              <a:rPr lang="en-US" altLang="zh-CN" sz="1800">
                                <a:solidFill>
                                  <a:srgbClr val="000000"/>
                                </a:solidFill>
                                <a:latin typeface="Cambria Math" panose="02040503050406030204" pitchFamily="18" charset="0"/>
                              </a:rPr>
                              <m:t>2</m:t>
                            </m:r>
                          </m:sup>
                        </m:sSup>
                      </m:e>
                    </m:nary>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𝛾</m:t>
                        </m:r>
                      </m:e>
                      <m:sub>
                        <m:r>
                          <a:rPr lang="en-US" altLang="zh-CN" sz="1800">
                            <a:solidFill>
                              <a:srgbClr val="000000"/>
                            </a:solidFill>
                            <a:latin typeface="Cambria Math" panose="02040503050406030204" pitchFamily="18" charset="0"/>
                          </a:rPr>
                          <m:t>𝑙</m:t>
                        </m:r>
                      </m:sub>
                    </m:sSub>
                    <m:nary>
                      <m:naryPr>
                        <m:chr m:val="∑"/>
                        <m:limLoc m:val="undOvr"/>
                        <m:ctrlPr>
                          <a:rPr lang="zh-CN" altLang="zh-CN" sz="1800" i="1">
                            <a:solidFill>
                              <a:srgbClr val="000000"/>
                            </a:solidFill>
                            <a:latin typeface="Cambria Math"/>
                          </a:rPr>
                        </m:ctrlPr>
                      </m:naryPr>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𝑚</m:t>
                        </m:r>
                      </m:sup>
                      <m:e>
                        <m:r>
                          <a:rPr lang="en-US" altLang="zh-CN" sz="1800">
                            <a:solidFill>
                              <a:srgbClr val="000000"/>
                            </a:solidFill>
                            <a:latin typeface="Cambria Math" panose="02040503050406030204" pitchFamily="18" charset="0"/>
                          </a:rPr>
                          <m:t>𝛿</m:t>
                        </m:r>
                      </m:e>
                    </m:nary>
                    <m:d>
                      <m:dPr>
                        <m:ctrlPr>
                          <a:rPr lang="zh-CN" altLang="zh-CN" sz="1800" i="1">
                            <a:solidFill>
                              <a:srgbClr val="000000"/>
                            </a:solidFill>
                            <a:latin typeface="Cambria Math"/>
                          </a:rPr>
                        </m:ctrlPr>
                      </m:dPr>
                      <m:e>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𝑐</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𝑐</m:t>
                            </m:r>
                          </m:sup>
                        </m:sSubSup>
                      </m:e>
                    </m:d>
                  </m:oMath>
                </a14:m>
                <a:endParaRPr lang="zh-CN" altLang="zh-CN" sz="1800" dirty="0">
                  <a:solidFill>
                    <a:srgbClr val="000000"/>
                  </a:solidFill>
                </a:endParaRPr>
              </a:p>
              <a:p>
                <a:r>
                  <a:rPr lang="zh-CN" altLang="zh-CN" sz="1800" dirty="0" smtClean="0">
                    <a:solidFill>
                      <a:srgbClr val="000000"/>
                    </a:solidFill>
                  </a:rPr>
                  <a:t>其中</a:t>
                </a:r>
                <a:r>
                  <a:rPr lang="zh-CN" altLang="zh-CN" sz="1800" dirty="0">
                    <a:solidFill>
                      <a:srgbClr val="000000"/>
                    </a:solidFill>
                  </a:rPr>
                  <a:t>，</a:t>
                </a:r>
                <a14:m>
                  <m:oMath xmlns:m="http://schemas.openxmlformats.org/officeDocument/2006/math">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𝑟</m:t>
                        </m:r>
                      </m:sup>
                    </m:sSubSup>
                  </m:oMath>
                </a14:m>
                <a:r>
                  <a:rPr lang="zh-CN" altLang="zh-CN" sz="1800" dirty="0">
                    <a:solidFill>
                      <a:srgbClr val="000000"/>
                    </a:solidFill>
                  </a:rPr>
                  <a:t>和</a:t>
                </a:r>
                <a14:m>
                  <m:oMath xmlns:m="http://schemas.openxmlformats.org/officeDocument/2006/math">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𝑐</m:t>
                        </m:r>
                      </m:sup>
                    </m:sSubSup>
                  </m:oMath>
                </a14:m>
                <a:r>
                  <a:rPr lang="zh-CN" altLang="zh-CN" sz="1800" dirty="0">
                    <a:solidFill>
                      <a:srgbClr val="000000"/>
                    </a:solidFill>
                  </a:rPr>
                  <a:t>分别是</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第</a:t>
                </a:r>
                <a14:m>
                  <m:oMath xmlns:m="http://schemas.openxmlformats.org/officeDocument/2006/math">
                    <m:r>
                      <a:rPr lang="en-US" altLang="zh-CN" sz="1800">
                        <a:solidFill>
                          <a:srgbClr val="000000"/>
                        </a:solidFill>
                        <a:latin typeface="Cambria Math" panose="02040503050406030204" pitchFamily="18" charset="0"/>
                      </a:rPr>
                      <m:t>𝑗</m:t>
                    </m:r>
                  </m:oMath>
                </a14:m>
                <a:r>
                  <a:rPr lang="zh-CN" altLang="zh-CN" sz="1800" dirty="0">
                    <a:solidFill>
                      <a:srgbClr val="000000"/>
                    </a:solidFill>
                  </a:rPr>
                  <a:t>个属性的数值属性取值和分类属性取值，</a:t>
                </a:r>
                <a14:m>
                  <m:oMath xmlns:m="http://schemas.openxmlformats.org/officeDocument/2006/math">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𝑟</m:t>
                        </m:r>
                      </m:sup>
                    </m:sSubSup>
                  </m:oMath>
                </a14:m>
                <a:r>
                  <a:rPr lang="zh-CN" altLang="zh-CN" sz="1800" dirty="0">
                    <a:solidFill>
                      <a:srgbClr val="000000"/>
                    </a:solidFill>
                  </a:rPr>
                  <a:t>和</a:t>
                </a:r>
                <a14:m>
                  <m:oMath xmlns:m="http://schemas.openxmlformats.org/officeDocument/2006/math">
                    <m:sSubSup>
                      <m:sSubSupPr>
                        <m:ctrlPr>
                          <a:rPr lang="zh-CN" altLang="zh-CN" sz="1800" i="1">
                            <a:solidFill>
                              <a:srgbClr val="000000"/>
                            </a:solidFill>
                            <a:latin typeface="Cambria Math"/>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𝑐</m:t>
                        </m:r>
                      </m:sup>
                    </m:sSubSup>
                  </m:oMath>
                </a14:m>
                <a:r>
                  <a:rPr lang="zh-CN" altLang="zh-CN" sz="1800" dirty="0">
                    <a:solidFill>
                      <a:srgbClr val="000000"/>
                    </a:solidFill>
                  </a:rPr>
                  <a:t>分别是聚类</a:t>
                </a:r>
                <a14:m>
                  <m:oMath xmlns:m="http://schemas.openxmlformats.org/officeDocument/2006/math">
                    <m:r>
                      <a:rPr lang="en-US" altLang="zh-CN" sz="1800">
                        <a:solidFill>
                          <a:srgbClr val="000000"/>
                        </a:solidFill>
                        <a:latin typeface="Cambria Math" panose="02040503050406030204" pitchFamily="18" charset="0"/>
                      </a:rPr>
                      <m:t>𝑙</m:t>
                    </m:r>
                  </m:oMath>
                </a14:m>
                <a:r>
                  <a:rPr lang="zh-CN" altLang="zh-CN" sz="1800" dirty="0">
                    <a:solidFill>
                      <a:srgbClr val="000000"/>
                    </a:solidFill>
                  </a:rPr>
                  <a:t>的原型</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𝑄</m:t>
                        </m:r>
                      </m:e>
                      <m:sub>
                        <m:r>
                          <a:rPr lang="en-US" altLang="zh-CN" sz="1800">
                            <a:solidFill>
                              <a:srgbClr val="000000"/>
                            </a:solidFill>
                            <a:latin typeface="Cambria Math" panose="02040503050406030204" pitchFamily="18" charset="0"/>
                          </a:rPr>
                          <m:t>𝑙</m:t>
                        </m:r>
                      </m:sub>
                    </m:sSub>
                  </m:oMath>
                </a14:m>
                <a:r>
                  <a:rPr lang="zh-CN" altLang="zh-CN" sz="1800" dirty="0">
                    <a:solidFill>
                      <a:srgbClr val="000000"/>
                    </a:solidFill>
                  </a:rPr>
                  <a:t>的数值属性取值和分类属性取值，</a:t>
                </a:r>
                <a14:m>
                  <m:oMath xmlns:m="http://schemas.openxmlformats.org/officeDocument/2006/math">
                    <m:r>
                      <a:rPr lang="en-US" altLang="zh-CN" sz="1800">
                        <a:solidFill>
                          <a:srgbClr val="000000"/>
                        </a:solidFill>
                        <a:latin typeface="Cambria Math" panose="02040503050406030204" pitchFamily="18" charset="0"/>
                      </a:rPr>
                      <m:t>𝛿</m:t>
                    </m:r>
                  </m:oMath>
                </a14:m>
                <a:r>
                  <a:rPr lang="zh-CN" altLang="zh-CN" sz="1800" dirty="0">
                    <a:solidFill>
                      <a:srgbClr val="000000"/>
                    </a:solidFill>
                  </a:rPr>
                  <a:t>为符号函数</a:t>
                </a:r>
                <a:endParaRPr lang="en-US"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774157"/>
              </a:xfrm>
              <a:prstGeom prst="rect">
                <a:avLst/>
              </a:prstGeom>
              <a:blipFill rotWithShape="1">
                <a:blip r:embed="rId1"/>
                <a:stretch>
                  <a:fillRect l="-530" t="-1758" b="-6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7414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DBSCAN</a:t>
                </a:r>
                <a:r>
                  <a:rPr lang="zh-CN" altLang="zh-CN" sz="1800" dirty="0">
                    <a:solidFill>
                      <a:srgbClr val="000000"/>
                    </a:solidFill>
                  </a:rPr>
                  <a:t>采用基于中心的密度定义，样本的密度通过核心对象在</a:t>
                </a:r>
                <a14:m>
                  <m:oMath xmlns:m="http://schemas.openxmlformats.org/officeDocument/2006/math">
                    <m:r>
                      <a:rPr lang="en-US" altLang="zh-CN" sz="1800">
                        <a:solidFill>
                          <a:srgbClr val="000000"/>
                        </a:solidFill>
                        <a:latin typeface="Cambria Math" panose="02040503050406030204" pitchFamily="18" charset="0"/>
                      </a:rPr>
                      <m:t>𝜖</m:t>
                    </m:r>
                  </m:oMath>
                </a14:m>
                <a:r>
                  <a:rPr lang="zh-CN" altLang="zh-CN" sz="1800" dirty="0">
                    <a:solidFill>
                      <a:srgbClr val="000000"/>
                    </a:solidFill>
                  </a:rPr>
                  <a:t>半径内的样本点个数（包括自身）来估计。</a:t>
                </a:r>
                <a:r>
                  <a:rPr lang="en-US" altLang="zh-CN" sz="1800" dirty="0">
                    <a:solidFill>
                      <a:srgbClr val="000000"/>
                    </a:solidFill>
                  </a:rPr>
                  <a:t>DBSCAN</a:t>
                </a:r>
                <a:r>
                  <a:rPr lang="zh-CN" altLang="zh-CN" sz="1800" dirty="0">
                    <a:solidFill>
                      <a:srgbClr val="000000"/>
                    </a:solidFill>
                  </a:rPr>
                  <a:t>算法基于领域来描述样本的密度，输入样本集</a:t>
                </a:r>
                <a14:m>
                  <m:oMath xmlns:m="http://schemas.openxmlformats.org/officeDocument/2006/math">
                    <m:r>
                      <a:rPr lang="en-US" altLang="zh-CN" sz="1800">
                        <a:solidFill>
                          <a:srgbClr val="000000"/>
                        </a:solidFill>
                        <a:latin typeface="Cambria Math" panose="02040503050406030204" pitchFamily="18" charset="0"/>
                      </a:rPr>
                      <m:t>𝑆</m:t>
                    </m:r>
                    <m:r>
                      <a:rPr lang="en-US" altLang="zh-CN" sz="1800">
                        <a:solidFill>
                          <a:srgbClr val="000000"/>
                        </a:solidFill>
                        <a:latin typeface="Cambria Math" panose="02040503050406030204" pitchFamily="18" charset="0"/>
                      </a:rPr>
                      <m:t>=</m:t>
                    </m:r>
                    <m:d>
                      <m:dPr>
                        <m:begChr m:val="{"/>
                        <m:endChr m:val="}"/>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2</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𝑚</m:t>
                            </m:r>
                          </m:sub>
                        </m:sSub>
                      </m:e>
                    </m:d>
                  </m:oMath>
                </a14:m>
                <a:r>
                  <a:rPr lang="zh-CN" altLang="zh-CN" sz="1800" dirty="0">
                    <a:solidFill>
                      <a:srgbClr val="000000"/>
                    </a:solidFill>
                  </a:rPr>
                  <a:t>和参数</a:t>
                </a:r>
                <a14:m>
                  <m:oMath xmlns:m="http://schemas.openxmlformats.org/officeDocument/2006/math">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𝜀</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𝑀𝑖𝑛𝑃𝑡𝑠</m:t>
                        </m:r>
                      </m:e>
                    </m:d>
                  </m:oMath>
                </a14:m>
                <a:r>
                  <a:rPr lang="zh-CN" altLang="zh-CN" sz="1800" dirty="0">
                    <a:solidFill>
                      <a:srgbClr val="000000"/>
                    </a:solidFill>
                  </a:rPr>
                  <a:t>刻画邻域的样本分布密度。其中，</a:t>
                </a:r>
                <a14:m>
                  <m:oMath xmlns:m="http://schemas.openxmlformats.org/officeDocument/2006/math">
                    <m:r>
                      <a:rPr lang="en-US" altLang="zh-CN" sz="1800">
                        <a:solidFill>
                          <a:srgbClr val="000000"/>
                        </a:solidFill>
                        <a:latin typeface="Cambria Math" panose="02040503050406030204" pitchFamily="18" charset="0"/>
                      </a:rPr>
                      <m:t>𝜀</m:t>
                    </m:r>
                  </m:oMath>
                </a14:m>
                <a:r>
                  <a:rPr lang="zh-CN" altLang="zh-CN" sz="1800" dirty="0">
                    <a:solidFill>
                      <a:srgbClr val="000000"/>
                    </a:solidFill>
                  </a:rPr>
                  <a:t>表示样本的邻域距离阈值，</a:t>
                </a:r>
                <a14:m>
                  <m:oMath xmlns:m="http://schemas.openxmlformats.org/officeDocument/2006/math">
                    <m:r>
                      <a:rPr lang="en-US" altLang="zh-CN" sz="1800">
                        <a:solidFill>
                          <a:srgbClr val="000000"/>
                        </a:solidFill>
                        <a:latin typeface="Cambria Math" panose="02040503050406030204" pitchFamily="18" charset="0"/>
                      </a:rPr>
                      <m:t>𝑀𝑖𝑛𝑃𝑡𝑠</m:t>
                    </m:r>
                  </m:oMath>
                </a14:m>
                <a:r>
                  <a:rPr lang="zh-CN" altLang="zh-CN" sz="1800" dirty="0">
                    <a:solidFill>
                      <a:srgbClr val="000000"/>
                    </a:solidFill>
                  </a:rPr>
                  <a:t>表示对于某一样本</a:t>
                </a:r>
                <a14:m>
                  <m:oMath xmlns:m="http://schemas.openxmlformats.org/officeDocument/2006/math">
                    <m:r>
                      <a:rPr lang="en-US" altLang="zh-CN" sz="1800">
                        <a:solidFill>
                          <a:srgbClr val="000000"/>
                        </a:solidFill>
                        <a:latin typeface="Cambria Math" panose="02040503050406030204" pitchFamily="18" charset="0"/>
                      </a:rPr>
                      <m:t>𝑝</m:t>
                    </m:r>
                  </m:oMath>
                </a14:m>
                <a:r>
                  <a:rPr lang="zh-CN" altLang="zh-CN" sz="1800" dirty="0">
                    <a:solidFill>
                      <a:srgbClr val="000000"/>
                    </a:solidFill>
                  </a:rPr>
                  <a:t>，其</a:t>
                </a:r>
                <a14:m>
                  <m:oMath xmlns:m="http://schemas.openxmlformats.org/officeDocument/2006/math">
                    <m:r>
                      <a:rPr lang="en-US" altLang="zh-CN" sz="1800">
                        <a:solidFill>
                          <a:srgbClr val="000000"/>
                        </a:solidFill>
                        <a:latin typeface="Cambria Math" panose="02040503050406030204" pitchFamily="18" charset="0"/>
                      </a:rPr>
                      <m:t>𝜖</m:t>
                    </m:r>
                  </m:oMath>
                </a14:m>
                <a:r>
                  <a:rPr lang="en-US" altLang="zh-CN" sz="1800" dirty="0">
                    <a:solidFill>
                      <a:srgbClr val="000000"/>
                    </a:solidFill>
                  </a:rPr>
                  <a:t>-</a:t>
                </a:r>
                <a:r>
                  <a:rPr lang="zh-CN" altLang="zh-CN" sz="1800" dirty="0">
                    <a:solidFill>
                      <a:srgbClr val="000000"/>
                    </a:solidFill>
                  </a:rPr>
                  <a:t>邻域中样本个数的阈值。下面给出</a:t>
                </a:r>
                <a:r>
                  <a:rPr lang="en-US" altLang="zh-CN" sz="1800" dirty="0">
                    <a:solidFill>
                      <a:srgbClr val="000000"/>
                    </a:solidFill>
                  </a:rPr>
                  <a:t>DBSCAN</a:t>
                </a:r>
                <a:r>
                  <a:rPr lang="zh-CN" altLang="zh-CN" sz="1800" dirty="0">
                    <a:solidFill>
                      <a:srgbClr val="000000"/>
                    </a:solidFill>
                  </a:rPr>
                  <a:t>中的几个重要概念。</a:t>
                </a:r>
              </a:p>
              <a:p>
                <a:pPr marL="342900" lvl="1" indent="-342900">
                  <a:buFont typeface="Arial" panose="020B0604020202020204" pitchFamily="34" charset="0"/>
                  <a:buChar char="•"/>
                </a:pPr>
                <a14:m>
                  <m:oMath xmlns:m="http://schemas.openxmlformats.org/officeDocument/2006/math">
                    <m:r>
                      <a:rPr lang="en-US" altLang="zh-CN" sz="1800">
                        <a:solidFill>
                          <a:srgbClr val="000000"/>
                        </a:solidFill>
                        <a:latin typeface="Cambria Math" panose="02040503050406030204" pitchFamily="18" charset="0"/>
                      </a:rPr>
                      <m:t>𝝐</m:t>
                    </m:r>
                  </m:oMath>
                </a14:m>
                <a:r>
                  <a:rPr lang="en-US" altLang="zh-CN" sz="1800" dirty="0">
                    <a:solidFill>
                      <a:srgbClr val="000000"/>
                    </a:solidFill>
                  </a:rPr>
                  <a:t>-</a:t>
                </a:r>
                <a:r>
                  <a:rPr lang="zh-CN" altLang="zh-CN" sz="1800" dirty="0">
                    <a:solidFill>
                      <a:srgbClr val="000000"/>
                    </a:solidFill>
                  </a:rPr>
                  <a:t>邻域：给定对象</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，在半径</a:t>
                </a:r>
                <a14:m>
                  <m:oMath xmlns:m="http://schemas.openxmlformats.org/officeDocument/2006/math">
                    <m:r>
                      <a:rPr lang="en-US" altLang="zh-CN" sz="1800">
                        <a:solidFill>
                          <a:srgbClr val="000000"/>
                        </a:solidFill>
                        <a:latin typeface="Cambria Math" panose="02040503050406030204" pitchFamily="18" charset="0"/>
                      </a:rPr>
                      <m:t>𝜀</m:t>
                    </m:r>
                  </m:oMath>
                </a14:m>
                <a:r>
                  <a:rPr lang="zh-CN" altLang="zh-CN" sz="1800" dirty="0">
                    <a:solidFill>
                      <a:srgbClr val="000000"/>
                    </a:solidFill>
                  </a:rPr>
                  <a:t>内的区域称为</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的</a:t>
                </a:r>
                <a14:m>
                  <m:oMath xmlns:m="http://schemas.openxmlformats.org/officeDocument/2006/math">
                    <m:r>
                      <a:rPr lang="en-US" altLang="zh-CN" sz="1800">
                        <a:solidFill>
                          <a:srgbClr val="000000"/>
                        </a:solidFill>
                        <a:latin typeface="Cambria Math" panose="02040503050406030204" pitchFamily="18" charset="0"/>
                      </a:rPr>
                      <m:t>𝜀</m:t>
                    </m:r>
                  </m:oMath>
                </a14:m>
                <a:r>
                  <a:rPr lang="en-US" altLang="zh-CN" sz="1800" dirty="0">
                    <a:solidFill>
                      <a:srgbClr val="000000"/>
                    </a:solidFill>
                  </a:rPr>
                  <a:t>-</a:t>
                </a:r>
                <a:r>
                  <a:rPr lang="zh-CN" altLang="zh-CN" sz="1800" dirty="0">
                    <a:solidFill>
                      <a:srgbClr val="000000"/>
                    </a:solidFill>
                  </a:rPr>
                  <a:t>邻域。在该区域中，</a:t>
                </a:r>
                <a14:m>
                  <m:oMath xmlns:m="http://schemas.openxmlformats.org/officeDocument/2006/math">
                    <m:r>
                      <a:rPr lang="en-US" altLang="zh-CN" sz="1800">
                        <a:solidFill>
                          <a:srgbClr val="000000"/>
                        </a:solidFill>
                        <a:latin typeface="Cambria Math" panose="02040503050406030204" pitchFamily="18" charset="0"/>
                      </a:rPr>
                      <m:t>𝑆</m:t>
                    </m:r>
                  </m:oMath>
                </a14:m>
                <a:r>
                  <a:rPr lang="zh-CN" altLang="zh-CN" sz="1800" dirty="0">
                    <a:solidFill>
                      <a:srgbClr val="000000"/>
                    </a:solidFill>
                  </a:rPr>
                  <a:t>的子样本集</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𝑁</m:t>
                        </m:r>
                      </m:e>
                      <m:sub>
                        <m:r>
                          <a:rPr lang="en-US" altLang="zh-CN" sz="1800">
                            <a:solidFill>
                              <a:srgbClr val="000000"/>
                            </a:solidFill>
                            <a:latin typeface="Cambria Math" panose="02040503050406030204" pitchFamily="18" charset="0"/>
                          </a:rPr>
                          <m:t>𝜖</m:t>
                        </m:r>
                      </m:sub>
                    </m:sSub>
                    <m:d>
                      <m:dPr>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e>
                    </m:d>
                    <m:r>
                      <a:rPr lang="en-US" altLang="zh-CN" sz="1800">
                        <a:solidFill>
                          <a:srgbClr val="000000"/>
                        </a:solidFill>
                        <a:latin typeface="Cambria Math" panose="02040503050406030204" pitchFamily="18" charset="0"/>
                      </a:rPr>
                      <m:t>=</m:t>
                    </m:r>
                    <m:d>
                      <m:dPr>
                        <m:begChr m:val="{"/>
                        <m:endChr m:val="}"/>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𝑆</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𝑑𝑖𝑠𝑡𝑎𝑛𝑐𝑒</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𝜀</m:t>
                        </m:r>
                      </m:e>
                    </m:d>
                  </m:oMath>
                </a14:m>
                <a:r>
                  <a:rPr lang="zh-CN" altLang="zh-CN" sz="1800" dirty="0">
                    <a:solidFill>
                      <a:srgbClr val="000000"/>
                    </a:solidFill>
                  </a:rPr>
                  <a:t>。</a:t>
                </a:r>
              </a:p>
              <a:p>
                <a:pPr marL="342900" lvl="1" indent="-342900">
                  <a:buFont typeface="Arial" panose="020B0604020202020204" pitchFamily="34" charset="0"/>
                  <a:buChar char="•"/>
                </a:pPr>
                <a:r>
                  <a:rPr lang="zh-CN" altLang="zh-CN" sz="1800" dirty="0">
                    <a:solidFill>
                      <a:srgbClr val="000000"/>
                    </a:solidFill>
                  </a:rPr>
                  <a:t>核心对象（</a:t>
                </a:r>
                <a:r>
                  <a:rPr lang="en-US" altLang="zh-CN" sz="1800" dirty="0">
                    <a:solidFill>
                      <a:srgbClr val="000000"/>
                    </a:solidFill>
                  </a:rPr>
                  <a:t>core object</a:t>
                </a:r>
                <a:r>
                  <a:rPr lang="zh-CN" altLang="zh-CN" sz="1800" dirty="0">
                    <a:solidFill>
                      <a:srgbClr val="000000"/>
                    </a:solidFill>
                  </a:rPr>
                  <a:t>）：如果对象</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𝑆</m:t>
                    </m:r>
                  </m:oMath>
                </a14:m>
                <a:r>
                  <a:rPr lang="zh-CN" altLang="zh-CN" sz="1800" dirty="0">
                    <a:solidFill>
                      <a:srgbClr val="000000"/>
                    </a:solidFill>
                  </a:rPr>
                  <a:t>，其</a:t>
                </a:r>
                <a14:m>
                  <m:oMath xmlns:m="http://schemas.openxmlformats.org/officeDocument/2006/math">
                    <m:r>
                      <a:rPr lang="en-US" altLang="zh-CN" sz="1800">
                        <a:solidFill>
                          <a:srgbClr val="000000"/>
                        </a:solidFill>
                        <a:latin typeface="Cambria Math" panose="02040503050406030204" pitchFamily="18" charset="0"/>
                      </a:rPr>
                      <m:t>𝜖</m:t>
                    </m:r>
                  </m:oMath>
                </a14:m>
                <a:r>
                  <a:rPr lang="en-US" altLang="zh-CN" sz="1800" dirty="0">
                    <a:solidFill>
                      <a:srgbClr val="000000"/>
                    </a:solidFill>
                  </a:rPr>
                  <a:t>-</a:t>
                </a:r>
                <a:r>
                  <a:rPr lang="zh-CN" altLang="zh-CN" sz="1800" dirty="0">
                    <a:solidFill>
                      <a:srgbClr val="000000"/>
                    </a:solidFill>
                  </a:rPr>
                  <a:t>邻域对应的子样本集</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𝑁</m:t>
                        </m:r>
                      </m:e>
                      <m:sub>
                        <m:r>
                          <a:rPr lang="en-US" altLang="zh-CN" sz="1800">
                            <a:solidFill>
                              <a:srgbClr val="000000"/>
                            </a:solidFill>
                            <a:latin typeface="Cambria Math" panose="02040503050406030204" pitchFamily="18" charset="0"/>
                          </a:rPr>
                          <m:t>𝜖</m:t>
                        </m:r>
                      </m:sub>
                    </m:sSub>
                    <m:d>
                      <m:dPr>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e>
                    </m:d>
                  </m:oMath>
                </a14:m>
                <a:r>
                  <a:rPr lang="zh-CN" altLang="zh-CN" sz="1800" dirty="0">
                    <a:solidFill>
                      <a:srgbClr val="000000"/>
                    </a:solidFill>
                  </a:rPr>
                  <a:t>至少包含</a:t>
                </a:r>
                <a14:m>
                  <m:oMath xmlns:m="http://schemas.openxmlformats.org/officeDocument/2006/math">
                    <m:r>
                      <a:rPr lang="en-US" altLang="zh-CN" sz="1800">
                        <a:solidFill>
                          <a:srgbClr val="000000"/>
                        </a:solidFill>
                        <a:latin typeface="Cambria Math" panose="02040503050406030204" pitchFamily="18" charset="0"/>
                      </a:rPr>
                      <m:t>𝑀𝑖𝑛𝑃𝑡𝑠</m:t>
                    </m:r>
                  </m:oMath>
                </a14:m>
                <a:r>
                  <a:rPr lang="zh-CN" altLang="zh-CN" sz="1800" dirty="0">
                    <a:solidFill>
                      <a:srgbClr val="000000"/>
                    </a:solidFill>
                  </a:rPr>
                  <a:t>个样本，</a:t>
                </a:r>
                <a14:m>
                  <m:oMath xmlns:m="http://schemas.openxmlformats.org/officeDocument/2006/math">
                    <m:d>
                      <m:dPr>
                        <m:begChr m:val="|"/>
                        <m:endChr m:val="|"/>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𝑁</m:t>
                            </m:r>
                          </m:e>
                          <m:sub>
                            <m:r>
                              <a:rPr lang="en-US" altLang="zh-CN" sz="1800">
                                <a:solidFill>
                                  <a:srgbClr val="000000"/>
                                </a:solidFill>
                                <a:latin typeface="Cambria Math" panose="02040503050406030204" pitchFamily="18" charset="0"/>
                              </a:rPr>
                              <m:t>𝜖</m:t>
                            </m:r>
                          </m:sub>
                        </m:sSub>
                        <m:d>
                          <m:dPr>
                            <m:ctrlPr>
                              <a:rPr lang="zh-CN" altLang="zh-CN" sz="1800" i="1">
                                <a:solidFill>
                                  <a:srgbClr val="000000"/>
                                </a:solidFill>
                                <a:latin typeface="Cambria Math"/>
                              </a:rPr>
                            </m:ctrlPr>
                          </m:dPr>
                          <m:e>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e>
                        </m:d>
                      </m:e>
                    </m:d>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𝑀𝑖𝑛𝑃𝑡𝑠</m:t>
                    </m:r>
                  </m:oMath>
                </a14:m>
                <a:r>
                  <a:rPr lang="en-US" altLang="zh-CN" sz="1800" dirty="0">
                    <a:solidFill>
                      <a:srgbClr val="000000"/>
                    </a:solidFill>
                  </a:rPr>
                  <a:t>,</a:t>
                </a:r>
                <a:r>
                  <a:rPr lang="zh-CN" altLang="zh-CN" sz="1800" dirty="0">
                    <a:solidFill>
                      <a:srgbClr val="000000"/>
                    </a:solidFill>
                  </a:rPr>
                  <a:t>那么</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为核心对象</a:t>
                </a:r>
                <a:r>
                  <a:rPr lang="zh-CN" altLang="zh-CN" sz="1800" dirty="0" smtClean="0">
                    <a:solidFill>
                      <a:srgbClr val="000000"/>
                    </a:solidFill>
                  </a:rPr>
                  <a:t>。</a:t>
                </a:r>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741456"/>
              </a:xfrm>
              <a:prstGeom prst="rect">
                <a:avLst/>
              </a:prstGeom>
              <a:blipFill rotWithShape="1">
                <a:blip r:embed="rId1"/>
                <a:stretch>
                  <a:fillRect l="-530" t="-1778" r="-606"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33621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342900" lvl="1" indent="-342900">
                  <a:buFont typeface="Arial" panose="020B0604020202020204" pitchFamily="34" charset="0"/>
                  <a:buChar char="•"/>
                </a:pPr>
                <a:r>
                  <a:rPr lang="zh-CN" altLang="zh-CN" sz="1800" dirty="0" smtClean="0">
                    <a:solidFill>
                      <a:srgbClr val="000000"/>
                    </a:solidFill>
                  </a:rPr>
                  <a:t>直接</a:t>
                </a:r>
                <a:r>
                  <a:rPr lang="zh-CN" altLang="zh-CN" sz="1800" dirty="0">
                    <a:solidFill>
                      <a:srgbClr val="000000"/>
                    </a:solidFill>
                  </a:rPr>
                  <a:t>密度可达（</a:t>
                </a:r>
                <a:r>
                  <a:rPr lang="en-US" altLang="zh-CN" sz="1800" dirty="0">
                    <a:solidFill>
                      <a:srgbClr val="000000"/>
                    </a:solidFill>
                  </a:rPr>
                  <a:t>directly density-reachable</a:t>
                </a:r>
                <a:r>
                  <a:rPr lang="zh-CN" altLang="zh-CN" sz="1800" dirty="0">
                    <a:solidFill>
                      <a:srgbClr val="000000"/>
                    </a:solidFill>
                  </a:rPr>
                  <a:t>）：对于对象</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，如果</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是一个核心对象，且</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在</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的</a:t>
                </a:r>
                <a14:m>
                  <m:oMath xmlns:m="http://schemas.openxmlformats.org/officeDocument/2006/math">
                    <m:r>
                      <a:rPr lang="en-US" altLang="zh-CN" sz="1800">
                        <a:solidFill>
                          <a:srgbClr val="000000"/>
                        </a:solidFill>
                        <a:latin typeface="Cambria Math" panose="02040503050406030204" pitchFamily="18" charset="0"/>
                      </a:rPr>
                      <m:t>𝜀</m:t>
                    </m:r>
                  </m:oMath>
                </a14:m>
                <a:r>
                  <a:rPr lang="en-US" altLang="zh-CN" sz="1800" dirty="0">
                    <a:solidFill>
                      <a:srgbClr val="000000"/>
                    </a:solidFill>
                  </a:rPr>
                  <a:t>-</a:t>
                </a:r>
                <a:r>
                  <a:rPr lang="zh-CN" altLang="zh-CN" sz="1800" dirty="0">
                    <a:solidFill>
                      <a:srgbClr val="000000"/>
                    </a:solidFill>
                  </a:rPr>
                  <a:t>邻域内，那么对象</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是从</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直接密度可达的。</a:t>
                </a:r>
              </a:p>
              <a:p>
                <a:pPr marL="342900" lvl="1" indent="-342900">
                  <a:buFont typeface="Arial" panose="020B0604020202020204" pitchFamily="34" charset="0"/>
                  <a:buChar char="•"/>
                </a:pPr>
                <a:r>
                  <a:rPr lang="zh-CN" altLang="zh-CN" sz="1800" dirty="0">
                    <a:solidFill>
                      <a:srgbClr val="000000"/>
                    </a:solidFill>
                  </a:rPr>
                  <a:t>密度可达（</a:t>
                </a:r>
                <a:r>
                  <a:rPr lang="en-US" altLang="zh-CN" sz="1800" dirty="0">
                    <a:solidFill>
                      <a:srgbClr val="000000"/>
                    </a:solidFill>
                  </a:rPr>
                  <a:t>density-reachable</a:t>
                </a:r>
                <a:r>
                  <a:rPr lang="zh-CN" altLang="zh-CN" sz="1800" dirty="0">
                    <a:solidFill>
                      <a:srgbClr val="000000"/>
                    </a:solidFill>
                  </a:rPr>
                  <a:t>）：对于对象</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，若存在一个对象链</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2</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𝑛</m:t>
                        </m:r>
                      </m:sub>
                    </m:sSub>
                  </m:oMath>
                </a14:m>
                <a:r>
                  <a:rPr lang="zh-CN" altLang="zh-CN" sz="1800" dirty="0">
                    <a:solidFill>
                      <a:srgbClr val="000000"/>
                    </a:solidFill>
                  </a:rPr>
                  <a:t>，使得</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𝑛</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，并且对于</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𝑆</m:t>
                    </m:r>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1≤</m:t>
                        </m:r>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𝑛</m:t>
                        </m:r>
                      </m:e>
                    </m:d>
                  </m:oMath>
                </a14:m>
                <a:r>
                  <a:rPr lang="en-US"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 </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Sub>
                  </m:oMath>
                </a14:m>
                <a:r>
                  <a:rPr lang="zh-CN" altLang="zh-CN" sz="1800" dirty="0">
                    <a:solidFill>
                      <a:srgbClr val="000000"/>
                    </a:solidFill>
                  </a:rPr>
                  <a:t>从</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关于</a:t>
                </a:r>
                <a14:m>
                  <m:oMath xmlns:m="http://schemas.openxmlformats.org/officeDocument/2006/math">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𝜀</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𝑀𝑖𝑛𝑃𝑡𝑠</m:t>
                        </m:r>
                      </m:e>
                    </m:d>
                  </m:oMath>
                </a14:m>
                <a:r>
                  <a:rPr lang="zh-CN" altLang="zh-CN" sz="1800" dirty="0">
                    <a:solidFill>
                      <a:srgbClr val="000000"/>
                    </a:solidFill>
                  </a:rPr>
                  <a:t>直接密度可达，那么</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是从</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密度可达的。</a:t>
                </a:r>
              </a:p>
              <a:p>
                <a:pPr marL="342900" lvl="1" indent="-342900">
                  <a:buFont typeface="Arial" panose="020B0604020202020204" pitchFamily="34" charset="0"/>
                  <a:buChar char="•"/>
                </a:pPr>
                <a:r>
                  <a:rPr lang="zh-CN" altLang="zh-CN" sz="1800" dirty="0">
                    <a:solidFill>
                      <a:srgbClr val="000000"/>
                    </a:solidFill>
                  </a:rPr>
                  <a:t>密度相连（</a:t>
                </a:r>
                <a:r>
                  <a:rPr lang="en-US" altLang="zh-CN" sz="1800" dirty="0">
                    <a:solidFill>
                      <a:srgbClr val="000000"/>
                    </a:solidFill>
                  </a:rPr>
                  <a:t>density-connected</a:t>
                </a:r>
                <a:r>
                  <a:rPr lang="zh-CN" altLang="zh-CN" sz="1800" dirty="0">
                    <a:solidFill>
                      <a:srgbClr val="000000"/>
                    </a:solidFill>
                  </a:rPr>
                  <a:t>）：对于对象</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，若存在</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𝑘</m:t>
                        </m:r>
                      </m:sub>
                    </m:sSub>
                  </m:oMath>
                </a14:m>
                <a:r>
                  <a:rPr lang="zh-CN" altLang="zh-CN" sz="1800" dirty="0">
                    <a:solidFill>
                      <a:srgbClr val="000000"/>
                    </a:solidFill>
                  </a:rPr>
                  <a:t>使得</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是从</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𝑘</m:t>
                        </m:r>
                      </m:sub>
                    </m:sSub>
                  </m:oMath>
                </a14:m>
                <a:r>
                  <a:rPr lang="zh-CN" altLang="zh-CN" sz="1800" dirty="0">
                    <a:solidFill>
                      <a:srgbClr val="000000"/>
                    </a:solidFill>
                  </a:rPr>
                  <a:t>关于</a:t>
                </a:r>
                <a14:m>
                  <m:oMath xmlns:m="http://schemas.openxmlformats.org/officeDocument/2006/math">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𝜀</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𝑀𝑖𝑛𝑃𝑡𝑠</m:t>
                        </m:r>
                      </m:e>
                    </m:d>
                  </m:oMath>
                </a14:m>
                <a:r>
                  <a:rPr lang="zh-CN" altLang="zh-CN" sz="1800" dirty="0">
                    <a:solidFill>
                      <a:srgbClr val="000000"/>
                    </a:solidFill>
                  </a:rPr>
                  <a:t>密度可达，那么</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是密度相连的。</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336217"/>
              </a:xfrm>
              <a:prstGeom prst="rect">
                <a:avLst/>
              </a:prstGeom>
              <a:blipFill rotWithShape="1">
                <a:blip r:embed="rId1"/>
                <a:stretch>
                  <a:fillRect l="-530" t="-2089" r="-606" b="-15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1200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342900" lvl="1" indent="-342900">
                  <a:buFont typeface="Arial" panose="020B0604020202020204" pitchFamily="34" charset="0"/>
                  <a:buChar char="•"/>
                </a:pPr>
                <a:r>
                  <a:rPr lang="zh-CN" altLang="zh-CN" sz="1800" dirty="0" smtClean="0">
                    <a:solidFill>
                      <a:srgbClr val="000000"/>
                    </a:solidFill>
                  </a:rPr>
                  <a:t>在</a:t>
                </a:r>
                <a:r>
                  <a:rPr lang="zh-CN" altLang="en-US" sz="1800" dirty="0" smtClean="0">
                    <a:solidFill>
                      <a:srgbClr val="000000"/>
                    </a:solidFill>
                  </a:rPr>
                  <a:t>下图</a:t>
                </a:r>
                <a:r>
                  <a:rPr lang="zh-CN" altLang="zh-CN" sz="1800" dirty="0" smtClean="0">
                    <a:solidFill>
                      <a:srgbClr val="000000"/>
                    </a:solidFill>
                  </a:rPr>
                  <a:t>中</a:t>
                </a:r>
                <a:r>
                  <a:rPr lang="zh-CN" altLang="zh-CN" sz="1800" dirty="0">
                    <a:solidFill>
                      <a:srgbClr val="000000"/>
                    </a:solidFill>
                  </a:rPr>
                  <a:t>，若</a:t>
                </a:r>
                <a14:m>
                  <m:oMath xmlns:m="http://schemas.openxmlformats.org/officeDocument/2006/math">
                    <m:r>
                      <a:rPr lang="en-US" altLang="zh-CN" sz="1800">
                        <a:solidFill>
                          <a:srgbClr val="000000"/>
                        </a:solidFill>
                        <a:latin typeface="Cambria Math" panose="02040503050406030204" pitchFamily="18" charset="0"/>
                      </a:rPr>
                      <m:t>𝑀𝑖𝑛𝑃𝑡𝑠</m:t>
                    </m:r>
                    <m:r>
                      <a:rPr lang="en-US" altLang="zh-CN" sz="1800">
                        <a:solidFill>
                          <a:srgbClr val="000000"/>
                        </a:solidFill>
                        <a:latin typeface="Cambria Math" panose="02040503050406030204" pitchFamily="18" charset="0"/>
                      </a:rPr>
                      <m:t>=3</m:t>
                    </m:r>
                  </m:oMath>
                </a14:m>
                <a:r>
                  <a:rPr lang="zh-CN" altLang="zh-CN" sz="1800" dirty="0">
                    <a:solidFill>
                      <a:srgbClr val="000000"/>
                    </a:solidFill>
                  </a:rPr>
                  <a:t>，则</a:t>
                </a:r>
                <a14:m>
                  <m:oMath xmlns:m="http://schemas.openxmlformats.org/officeDocument/2006/math">
                    <m:r>
                      <a:rPr lang="en-US" altLang="zh-CN" sz="1800">
                        <a:solidFill>
                          <a:srgbClr val="000000"/>
                        </a:solidFill>
                        <a:latin typeface="Cambria Math" panose="02040503050406030204" pitchFamily="18" charset="0"/>
                      </a:rPr>
                      <m:t>𝑎</m:t>
                    </m:r>
                    <m:r>
                      <a:rPr lang="zh-CN"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𝑏</m:t>
                    </m:r>
                    <m:r>
                      <a:rPr lang="zh-CN"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𝑐</m:t>
                    </m:r>
                  </m:oMath>
                </a14:m>
                <a:r>
                  <a:rPr lang="zh-CN" altLang="zh-CN" sz="1800" dirty="0">
                    <a:solidFill>
                      <a:srgbClr val="000000"/>
                    </a:solidFill>
                  </a:rPr>
                  <a:t>和</a:t>
                </a:r>
                <a14:m>
                  <m:oMath xmlns:m="http://schemas.openxmlformats.org/officeDocument/2006/math">
                    <m:r>
                      <a:rPr lang="en-US" altLang="zh-CN" sz="1800">
                        <a:solidFill>
                          <a:srgbClr val="000000"/>
                        </a:solidFill>
                        <a:latin typeface="Cambria Math" panose="02040503050406030204" pitchFamily="18" charset="0"/>
                      </a:rPr>
                      <m:t>𝑥</m:t>
                    </m:r>
                    <m:r>
                      <a:rPr lang="zh-CN"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𝑦</m:t>
                    </m:r>
                    <m:r>
                      <a:rPr lang="zh-CN"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𝑧</m:t>
                    </m:r>
                  </m:oMath>
                </a14:m>
                <a:r>
                  <a:rPr lang="zh-CN" altLang="zh-CN" sz="1800" dirty="0">
                    <a:solidFill>
                      <a:srgbClr val="000000"/>
                    </a:solidFill>
                  </a:rPr>
                  <a:t>都是核心对象，因为在各自的</a:t>
                </a:r>
                <a14:m>
                  <m:oMath xmlns:m="http://schemas.openxmlformats.org/officeDocument/2006/math">
                    <m:r>
                      <m:rPr>
                        <m:sty m:val="p"/>
                      </m:rPr>
                      <a:rPr lang="en-US" altLang="zh-CN" sz="1800">
                        <a:solidFill>
                          <a:srgbClr val="000000"/>
                        </a:solidFill>
                        <a:latin typeface="Cambria Math" panose="02040503050406030204" pitchFamily="18" charset="0"/>
                      </a:rPr>
                      <m:t>ε</m:t>
                    </m:r>
                  </m:oMath>
                </a14:m>
                <a:r>
                  <a:rPr lang="en-US" altLang="zh-CN" sz="1800" dirty="0">
                    <a:solidFill>
                      <a:srgbClr val="000000"/>
                    </a:solidFill>
                  </a:rPr>
                  <a:t>-</a:t>
                </a:r>
                <a:r>
                  <a:rPr lang="zh-CN" altLang="zh-CN" sz="1800" dirty="0">
                    <a:solidFill>
                      <a:srgbClr val="000000"/>
                    </a:solidFill>
                  </a:rPr>
                  <a:t>邻域中，都至少包含</a:t>
                </a:r>
                <a:r>
                  <a:rPr lang="en-US" altLang="zh-CN" sz="1800" dirty="0">
                    <a:solidFill>
                      <a:srgbClr val="000000"/>
                    </a:solidFill>
                  </a:rPr>
                  <a:t>3</a:t>
                </a:r>
                <a:r>
                  <a:rPr lang="zh-CN" altLang="zh-CN" sz="1800" dirty="0">
                    <a:solidFill>
                      <a:srgbClr val="000000"/>
                    </a:solidFill>
                  </a:rPr>
                  <a:t>个对象。对象</a:t>
                </a:r>
                <a14:m>
                  <m:oMath xmlns:m="http://schemas.openxmlformats.org/officeDocument/2006/math">
                    <m:r>
                      <a:rPr lang="en-US" altLang="zh-CN" sz="1800">
                        <a:solidFill>
                          <a:srgbClr val="000000"/>
                        </a:solidFill>
                        <a:latin typeface="Cambria Math" panose="02040503050406030204" pitchFamily="18" charset="0"/>
                      </a:rPr>
                      <m:t>𝑐</m:t>
                    </m:r>
                  </m:oMath>
                </a14:m>
                <a:r>
                  <a:rPr lang="zh-CN" altLang="zh-CN" sz="1800" dirty="0">
                    <a:solidFill>
                      <a:srgbClr val="000000"/>
                    </a:solidFill>
                  </a:rPr>
                  <a:t>是从对象</a:t>
                </a:r>
                <a14:m>
                  <m:oMath xmlns:m="http://schemas.openxmlformats.org/officeDocument/2006/math">
                    <m:r>
                      <a:rPr lang="en-US" altLang="zh-CN" sz="1800">
                        <a:solidFill>
                          <a:srgbClr val="000000"/>
                        </a:solidFill>
                        <a:latin typeface="Cambria Math" panose="02040503050406030204" pitchFamily="18" charset="0"/>
                      </a:rPr>
                      <m:t>𝑏</m:t>
                    </m:r>
                  </m:oMath>
                </a14:m>
                <a:r>
                  <a:rPr lang="zh-CN" altLang="zh-CN" sz="1800" dirty="0">
                    <a:solidFill>
                      <a:srgbClr val="000000"/>
                    </a:solidFill>
                  </a:rPr>
                  <a:t>直接密度可达的，对象</a:t>
                </a:r>
                <a14:m>
                  <m:oMath xmlns:m="http://schemas.openxmlformats.org/officeDocument/2006/math">
                    <m:r>
                      <a:rPr lang="en-US" altLang="zh-CN" sz="1800">
                        <a:solidFill>
                          <a:srgbClr val="000000"/>
                        </a:solidFill>
                        <a:latin typeface="Cambria Math" panose="02040503050406030204" pitchFamily="18" charset="0"/>
                      </a:rPr>
                      <m:t>𝑏</m:t>
                    </m:r>
                  </m:oMath>
                </a14:m>
                <a:r>
                  <a:rPr lang="zh-CN" altLang="zh-CN" sz="1800" dirty="0">
                    <a:solidFill>
                      <a:srgbClr val="000000"/>
                    </a:solidFill>
                  </a:rPr>
                  <a:t>是从对象</a:t>
                </a:r>
                <a14:m>
                  <m:oMath xmlns:m="http://schemas.openxmlformats.org/officeDocument/2006/math">
                    <m:r>
                      <a:rPr lang="en-US" altLang="zh-CN" sz="1800">
                        <a:solidFill>
                          <a:srgbClr val="000000"/>
                        </a:solidFill>
                        <a:latin typeface="Cambria Math" panose="02040503050406030204" pitchFamily="18" charset="0"/>
                      </a:rPr>
                      <m:t>𝑎</m:t>
                    </m:r>
                  </m:oMath>
                </a14:m>
                <a:r>
                  <a:rPr lang="zh-CN" altLang="zh-CN" sz="1800" dirty="0">
                    <a:solidFill>
                      <a:srgbClr val="000000"/>
                    </a:solidFill>
                  </a:rPr>
                  <a:t>直接密度可达的，则对象</a:t>
                </a:r>
                <a14:m>
                  <m:oMath xmlns:m="http://schemas.openxmlformats.org/officeDocument/2006/math">
                    <m:r>
                      <a:rPr lang="en-US" altLang="zh-CN" sz="1800">
                        <a:solidFill>
                          <a:srgbClr val="000000"/>
                        </a:solidFill>
                        <a:latin typeface="Cambria Math" panose="02040503050406030204" pitchFamily="18" charset="0"/>
                      </a:rPr>
                      <m:t>𝑐</m:t>
                    </m:r>
                  </m:oMath>
                </a14:m>
                <a:r>
                  <a:rPr lang="zh-CN" altLang="zh-CN" sz="1800" dirty="0">
                    <a:solidFill>
                      <a:srgbClr val="000000"/>
                    </a:solidFill>
                  </a:rPr>
                  <a:t>是从对象</a:t>
                </a:r>
                <a14:m>
                  <m:oMath xmlns:m="http://schemas.openxmlformats.org/officeDocument/2006/math">
                    <m:r>
                      <a:rPr lang="en-US" altLang="zh-CN" sz="1800">
                        <a:solidFill>
                          <a:srgbClr val="000000"/>
                        </a:solidFill>
                        <a:latin typeface="Cambria Math" panose="02040503050406030204" pitchFamily="18" charset="0"/>
                      </a:rPr>
                      <m:t>𝑎</m:t>
                    </m:r>
                  </m:oMath>
                </a14:m>
                <a:r>
                  <a:rPr lang="zh-CN" altLang="zh-CN" sz="1800" dirty="0">
                    <a:solidFill>
                      <a:srgbClr val="000000"/>
                    </a:solidFill>
                  </a:rPr>
                  <a:t>密度可达的。对象</a:t>
                </a:r>
                <a14:m>
                  <m:oMath xmlns:m="http://schemas.openxmlformats.org/officeDocument/2006/math">
                    <m:r>
                      <a:rPr lang="en-US" altLang="zh-CN" sz="1800">
                        <a:solidFill>
                          <a:srgbClr val="000000"/>
                        </a:solidFill>
                        <a:latin typeface="Cambria Math" panose="02040503050406030204" pitchFamily="18" charset="0"/>
                      </a:rPr>
                      <m:t>𝑦</m:t>
                    </m:r>
                  </m:oMath>
                </a14:m>
                <a:r>
                  <a:rPr lang="zh-CN" altLang="zh-CN" sz="1800" dirty="0">
                    <a:solidFill>
                      <a:srgbClr val="000000"/>
                    </a:solidFill>
                  </a:rPr>
                  <a:t>是从对象</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密度可达的，对象</a:t>
                </a:r>
                <a14:m>
                  <m:oMath xmlns:m="http://schemas.openxmlformats.org/officeDocument/2006/math">
                    <m:r>
                      <a:rPr lang="en-US" altLang="zh-CN" sz="1800">
                        <a:solidFill>
                          <a:srgbClr val="000000"/>
                        </a:solidFill>
                        <a:latin typeface="Cambria Math" panose="02040503050406030204" pitchFamily="18" charset="0"/>
                      </a:rPr>
                      <m:t>𝑧</m:t>
                    </m:r>
                  </m:oMath>
                </a14:m>
                <a:r>
                  <a:rPr lang="zh-CN" altLang="zh-CN" sz="1800" dirty="0">
                    <a:solidFill>
                      <a:srgbClr val="000000"/>
                    </a:solidFill>
                  </a:rPr>
                  <a:t>是从对象</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密度可达的，则对象</a:t>
                </a:r>
                <a14:m>
                  <m:oMath xmlns:m="http://schemas.openxmlformats.org/officeDocument/2006/math">
                    <m:r>
                      <a:rPr lang="en-US" altLang="zh-CN" sz="1800">
                        <a:solidFill>
                          <a:srgbClr val="000000"/>
                        </a:solidFill>
                        <a:latin typeface="Cambria Math" panose="02040503050406030204" pitchFamily="18" charset="0"/>
                      </a:rPr>
                      <m:t>𝑦</m:t>
                    </m:r>
                  </m:oMath>
                </a14:m>
                <a:r>
                  <a:rPr lang="zh-CN" altLang="zh-CN" sz="1800" dirty="0">
                    <a:solidFill>
                      <a:srgbClr val="000000"/>
                    </a:solidFill>
                  </a:rPr>
                  <a:t>和</a:t>
                </a:r>
                <a14:m>
                  <m:oMath xmlns:m="http://schemas.openxmlformats.org/officeDocument/2006/math">
                    <m:r>
                      <a:rPr lang="en-US" altLang="zh-CN" sz="1800">
                        <a:solidFill>
                          <a:srgbClr val="000000"/>
                        </a:solidFill>
                        <a:latin typeface="Cambria Math" panose="02040503050406030204" pitchFamily="18" charset="0"/>
                      </a:rPr>
                      <m:t>𝑧</m:t>
                    </m:r>
                  </m:oMath>
                </a14:m>
                <a:r>
                  <a:rPr lang="zh-CN" altLang="zh-CN" sz="1800" dirty="0">
                    <a:solidFill>
                      <a:srgbClr val="000000"/>
                    </a:solidFill>
                  </a:rPr>
                  <a:t>是密度相连的</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1200329"/>
              </a:xfrm>
              <a:prstGeom prst="rect">
                <a:avLst/>
              </a:prstGeom>
              <a:blipFill rotWithShape="1">
                <a:blip r:embed="rId1"/>
                <a:stretch>
                  <a:fillRect l="-530" t="-3553" r="-530" b="-55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462" y="2541056"/>
            <a:ext cx="4537075"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9731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342900" lvl="1" indent="-342900">
                  <a:buFont typeface="Arial" panose="020B0604020202020204" pitchFamily="34" charset="0"/>
                  <a:buChar char="•"/>
                </a:pPr>
                <a:r>
                  <a:rPr lang="en-US" altLang="zh-CN" sz="1800" dirty="0" smtClean="0">
                    <a:solidFill>
                      <a:srgbClr val="000000"/>
                    </a:solidFill>
                  </a:rPr>
                  <a:t>DBSCAN</a:t>
                </a:r>
                <a:r>
                  <a:rPr lang="zh-CN" altLang="en-US" sz="1800" dirty="0">
                    <a:solidFill>
                      <a:srgbClr val="000000"/>
                    </a:solidFill>
                  </a:rPr>
                  <a:t>可以用于对任意形状的稠密数据集进行</a:t>
                </a:r>
                <a:r>
                  <a:rPr lang="zh-CN" altLang="en-US" sz="1800" dirty="0" smtClean="0">
                    <a:solidFill>
                      <a:srgbClr val="000000"/>
                    </a:solidFill>
                  </a:rPr>
                  <a:t>聚类，</a:t>
                </a:r>
                <a:r>
                  <a:rPr lang="en-US" altLang="zh-CN" sz="1800" dirty="0">
                    <a:solidFill>
                      <a:srgbClr val="000000"/>
                    </a:solidFill>
                  </a:rPr>
                  <a:t>DBSCAN</a:t>
                </a:r>
                <a:r>
                  <a:rPr lang="zh-CN" altLang="en-US" sz="1800" dirty="0">
                    <a:solidFill>
                      <a:srgbClr val="000000"/>
                    </a:solidFill>
                  </a:rPr>
                  <a:t>算法对输入顺序不敏感。</a:t>
                </a:r>
                <a:r>
                  <a:rPr lang="en-US" altLang="zh-CN" sz="1800" dirty="0">
                    <a:solidFill>
                      <a:srgbClr val="000000"/>
                    </a:solidFill>
                  </a:rPr>
                  <a:t>DBSCAN</a:t>
                </a:r>
                <a:r>
                  <a:rPr lang="zh-CN" altLang="en-US" sz="1800" dirty="0">
                    <a:solidFill>
                      <a:srgbClr val="000000"/>
                    </a:solidFill>
                  </a:rPr>
                  <a:t>能够在聚类的过程中发现数据集中的噪声点，且算法本身对噪声不敏感。当数据集分布为非球型时，使用</a:t>
                </a:r>
                <a:r>
                  <a:rPr lang="en-US" altLang="zh-CN" sz="1800" dirty="0">
                    <a:solidFill>
                      <a:srgbClr val="000000"/>
                    </a:solidFill>
                  </a:rPr>
                  <a:t>DBSCAN</a:t>
                </a:r>
                <a:r>
                  <a:rPr lang="zh-CN" altLang="en-US" sz="1800" dirty="0">
                    <a:solidFill>
                      <a:srgbClr val="000000"/>
                    </a:solidFill>
                  </a:rPr>
                  <a:t>算法效果</a:t>
                </a:r>
                <a:r>
                  <a:rPr lang="zh-CN" altLang="en-US" sz="1800" dirty="0" smtClean="0">
                    <a:solidFill>
                      <a:srgbClr val="000000"/>
                    </a:solidFill>
                  </a:rPr>
                  <a:t>较好</a:t>
                </a:r>
                <a:endParaRPr lang="en-US" altLang="zh-CN" sz="1800" dirty="0" smtClean="0">
                  <a:solidFill>
                    <a:srgbClr val="000000"/>
                  </a:solidFill>
                </a:endParaRPr>
              </a:p>
              <a:p>
                <a:pPr marL="342900" lvl="1" indent="-342900">
                  <a:buFont typeface="Arial" panose="020B0604020202020204" pitchFamily="34" charset="0"/>
                  <a:buChar char="•"/>
                </a:pPr>
                <a:r>
                  <a:rPr lang="en-US" altLang="zh-CN" sz="1800" dirty="0">
                    <a:solidFill>
                      <a:srgbClr val="000000"/>
                    </a:solidFill>
                  </a:rPr>
                  <a:t>DBSCAN</a:t>
                </a:r>
                <a:r>
                  <a:rPr lang="zh-CN" altLang="en-US" sz="1800" dirty="0">
                    <a:solidFill>
                      <a:srgbClr val="000000"/>
                    </a:solidFill>
                  </a:rPr>
                  <a:t>算法要对数据集中的每个对象进行邻域检查，当数据集较大时， 聚类收敛时间长，需要较大的内存支持</a:t>
                </a:r>
                <a:r>
                  <a:rPr lang="zh-CN" altLang="en-US" sz="1800" dirty="0" smtClean="0">
                    <a:solidFill>
                      <a:srgbClr val="000000"/>
                    </a:solidFill>
                  </a:rPr>
                  <a:t>，</a:t>
                </a:r>
                <a:r>
                  <a:rPr lang="en-US" altLang="zh-CN" sz="1800" dirty="0" smtClean="0">
                    <a:solidFill>
                      <a:srgbClr val="000000"/>
                    </a:solidFill>
                  </a:rPr>
                  <a:t>I/O </a:t>
                </a:r>
                <a:r>
                  <a:rPr lang="zh-CN" altLang="en-US" sz="1800" dirty="0">
                    <a:solidFill>
                      <a:srgbClr val="000000"/>
                    </a:solidFill>
                  </a:rPr>
                  <a:t>消耗也很大，此时可以采用</a:t>
                </a:r>
                <a:r>
                  <a:rPr lang="en-US" altLang="zh-CN" sz="1800" dirty="0">
                    <a:solidFill>
                      <a:srgbClr val="000000"/>
                    </a:solidFill>
                  </a:rPr>
                  <a:t>KD</a:t>
                </a:r>
                <a:r>
                  <a:rPr lang="zh-CN" altLang="en-US" sz="1800" dirty="0">
                    <a:solidFill>
                      <a:srgbClr val="000000"/>
                    </a:solidFill>
                  </a:rPr>
                  <a:t>树或球树对算法进行改进，快速搜索最近邻，帮助算法快速收敛。此外，当空间聚类的密度不均匀，聚类间距离相差很大时，聚类的质量</a:t>
                </a:r>
                <a:r>
                  <a:rPr lang="zh-CN" altLang="en-US" sz="1800" dirty="0" smtClean="0">
                    <a:solidFill>
                      <a:srgbClr val="000000"/>
                    </a:solidFill>
                  </a:rPr>
                  <a:t>较差</a:t>
                </a:r>
                <a:endParaRPr lang="en-US" altLang="zh-CN" sz="1800" dirty="0" smtClean="0">
                  <a:solidFill>
                    <a:srgbClr val="000000"/>
                  </a:solidFill>
                </a:endParaRPr>
              </a:p>
              <a:p>
                <a:pPr marL="342900" lvl="1" indent="-342900">
                  <a:buFont typeface="Arial" panose="020B0604020202020204" pitchFamily="34" charset="0"/>
                  <a:buChar char="•"/>
                </a:pPr>
                <a:r>
                  <a:rPr lang="en-US" altLang="zh-CN" sz="1800" dirty="0">
                    <a:solidFill>
                      <a:srgbClr val="000000"/>
                    </a:solidFill>
                  </a:rPr>
                  <a:t>DBSCAN</a:t>
                </a:r>
                <a:r>
                  <a:rPr lang="zh-CN" altLang="en-US" sz="1800" dirty="0">
                    <a:solidFill>
                      <a:srgbClr val="000000"/>
                    </a:solidFill>
                  </a:rPr>
                  <a:t>算法的聚类结果受到邻域参数</a:t>
                </a:r>
                <a:r>
                  <a:rPr lang="en-US" altLang="zh-CN" sz="1800" dirty="0" smtClean="0">
                    <a:solidFill>
                      <a:srgbClr val="000000"/>
                    </a:solidFill>
                  </a:rPr>
                  <a:t>(</a:t>
                </a:r>
                <a14:m>
                  <m:oMath xmlns:m="http://schemas.openxmlformats.org/officeDocument/2006/math">
                    <m:r>
                      <a:rPr lang="zh-CN" altLang="en-US" sz="1800" i="1" smtClean="0">
                        <a:solidFill>
                          <a:srgbClr val="000000"/>
                        </a:solidFill>
                        <a:latin typeface="Cambria Math" panose="02040503050406030204" pitchFamily="18" charset="0"/>
                      </a:rPr>
                      <m:t>𝜀</m:t>
                    </m:r>
                  </m:oMath>
                </a14:m>
                <a:r>
                  <a:rPr lang="en-US" altLang="zh-CN" sz="1800" dirty="0" smtClean="0">
                    <a:solidFill>
                      <a:srgbClr val="000000"/>
                    </a:solidFill>
                  </a:rPr>
                  <a:t>, </a:t>
                </a:r>
                <a14:m>
                  <m:oMath xmlns:m="http://schemas.openxmlformats.org/officeDocument/2006/math">
                    <m:r>
                      <a:rPr lang="en-US" altLang="zh-CN" sz="1800" i="1" dirty="0" smtClean="0">
                        <a:solidFill>
                          <a:srgbClr val="000000"/>
                        </a:solidFill>
                        <a:latin typeface="Cambria Math" panose="02040503050406030204" pitchFamily="18" charset="0"/>
                      </a:rPr>
                      <m:t>𝑀𝑖𝑛𝑃𝑡𝑠</m:t>
                    </m:r>
                  </m:oMath>
                </a14:m>
                <a:r>
                  <a:rPr lang="en-US" altLang="zh-CN" sz="1800" dirty="0">
                    <a:solidFill>
                      <a:srgbClr val="000000"/>
                    </a:solidFill>
                  </a:rPr>
                  <a:t>)</a:t>
                </a:r>
                <a:r>
                  <a:rPr lang="zh-CN" altLang="en-US" sz="1800" dirty="0">
                    <a:solidFill>
                      <a:srgbClr val="000000"/>
                    </a:solidFill>
                  </a:rPr>
                  <a:t>的影响较大，不同的输入参数对聚类结果有很大的影响，邻域参数也需要人工输入，调参时需要对两个参数联合调参，比较</a:t>
                </a:r>
                <a:r>
                  <a:rPr lang="zh-CN" altLang="en-US" sz="1800" dirty="0" smtClean="0">
                    <a:solidFill>
                      <a:srgbClr val="000000"/>
                    </a:solidFill>
                  </a:rPr>
                  <a:t>复杂</a:t>
                </a:r>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973122"/>
              </a:xfrm>
              <a:prstGeom prst="rect">
                <a:avLst/>
              </a:prstGeom>
              <a:blipFill rotWithShape="1">
                <a:blip r:embed="rId1"/>
                <a:stretch>
                  <a:fillRect l="-530" t="-1639" r="-379" b="-16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2070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342900" lvl="1" indent="-342900">
                  <a:buFont typeface="Arial" panose="020B0604020202020204" pitchFamily="34" charset="0"/>
                  <a:buChar char="•"/>
                </a:pPr>
                <a:r>
                  <a:rPr lang="zh-CN" altLang="en-US" sz="1800" dirty="0" smtClean="0">
                    <a:solidFill>
                      <a:srgbClr val="000000"/>
                    </a:solidFill>
                  </a:rPr>
                  <a:t>对于邻域参数选择导致算法聚类质量降低的情况，可以从以下几个方面改进：</a:t>
                </a:r>
                <a:endParaRPr lang="en-US" altLang="zh-CN" sz="1800" dirty="0" smtClean="0">
                  <a:solidFill>
                    <a:srgbClr val="000000"/>
                  </a:solidFill>
                </a:endParaRPr>
              </a:p>
              <a:p>
                <a:pPr marL="742950" lvl="2" indent="-342900"/>
                <a:r>
                  <a:rPr lang="zh-CN" altLang="en-US" sz="1400" dirty="0">
                    <a:solidFill>
                      <a:srgbClr val="000000"/>
                    </a:solidFill>
                  </a:rPr>
                  <a:t>对原始数据集抽取高密度点生成新的数据集，对新数据集进行聚类。在抽取高密度点生成新数据集的过程中，反复修改密度参数进行抽取，直到生成的新数据集可以很容易被聚类为止。以新数据集的结果为基础，将其他点归类到各个簇中，从而避免输入参数对于聚类结果的</a:t>
                </a:r>
                <a:r>
                  <a:rPr lang="zh-CN" altLang="en-US" sz="1400" dirty="0" smtClean="0">
                    <a:solidFill>
                      <a:srgbClr val="000000"/>
                    </a:solidFill>
                  </a:rPr>
                  <a:t>影响</a:t>
                </a:r>
                <a:endParaRPr lang="en-US" altLang="zh-CN" sz="1400" dirty="0">
                  <a:solidFill>
                    <a:srgbClr val="000000"/>
                  </a:solidFill>
                </a:endParaRPr>
              </a:p>
              <a:p>
                <a:pPr marL="742950" lvl="2" indent="-342900"/>
                <a:r>
                  <a:rPr lang="zh-CN" altLang="en-US" sz="1400" dirty="0" smtClean="0">
                    <a:solidFill>
                      <a:srgbClr val="000000"/>
                    </a:solidFill>
                  </a:rPr>
                  <a:t>采用</a:t>
                </a:r>
                <a:r>
                  <a:rPr lang="zh-CN" altLang="en-US" sz="1400" dirty="0">
                    <a:solidFill>
                      <a:srgbClr val="000000"/>
                    </a:solidFill>
                  </a:rPr>
                  <a:t>核密度估计方法。采用核密度估计的思想对原始样本集进行非线性变换，使得到的新样本集中样本点的分布尽可能均匀，从而改善原始样本集中密度差异过大的情况。变换过后再使用全局参数进行聚类，得到较好的</a:t>
                </a:r>
                <a:r>
                  <a:rPr lang="zh-CN" altLang="en-US" sz="1400" dirty="0" smtClean="0">
                    <a:solidFill>
                      <a:srgbClr val="000000"/>
                    </a:solidFill>
                  </a:rPr>
                  <a:t>结果</a:t>
                </a:r>
                <a:endParaRPr lang="en-US" altLang="zh-CN" sz="1400" dirty="0">
                  <a:solidFill>
                    <a:srgbClr val="000000"/>
                  </a:solidFill>
                </a:endParaRPr>
              </a:p>
              <a:p>
                <a:pPr marL="742950" lvl="2" indent="-342900"/>
                <a:r>
                  <a:rPr lang="zh-CN" altLang="en-US" sz="1400" dirty="0" smtClean="0">
                    <a:solidFill>
                      <a:srgbClr val="000000"/>
                    </a:solidFill>
                  </a:rPr>
                  <a:t>并行化</a:t>
                </a:r>
                <a:r>
                  <a:rPr lang="zh-CN" altLang="en-US" sz="1400" dirty="0">
                    <a:solidFill>
                      <a:srgbClr val="000000"/>
                    </a:solidFill>
                  </a:rPr>
                  <a:t>处理。对数据进行划分得到新的样本集，使得每个划分中的样本点分布相对均匀，根据每个新样本集中的样本分布密度来选择局部</a:t>
                </a:r>
                <a14:m>
                  <m:oMath xmlns:m="http://schemas.openxmlformats.org/officeDocument/2006/math">
                    <m:r>
                      <a:rPr lang="zh-CN" altLang="en-US" sz="1400" i="1">
                        <a:solidFill>
                          <a:srgbClr val="000000"/>
                        </a:solidFill>
                        <a:latin typeface="Cambria Math" panose="02040503050406030204" pitchFamily="18" charset="0"/>
                      </a:rPr>
                      <m:t>𝜀</m:t>
                    </m:r>
                  </m:oMath>
                </a14:m>
                <a:r>
                  <a:rPr lang="zh-CN" altLang="en-US" sz="1400" dirty="0">
                    <a:solidFill>
                      <a:srgbClr val="000000"/>
                    </a:solidFill>
                  </a:rPr>
                  <a:t>值。这样一方面降低了 全局</a:t>
                </a:r>
                <a14:m>
                  <m:oMath xmlns:m="http://schemas.openxmlformats.org/officeDocument/2006/math">
                    <m:r>
                      <a:rPr lang="zh-CN" altLang="en-US" sz="1400" i="1">
                        <a:solidFill>
                          <a:srgbClr val="000000"/>
                        </a:solidFill>
                        <a:latin typeface="Cambria Math" panose="02040503050406030204" pitchFamily="18" charset="0"/>
                      </a:rPr>
                      <m:t>𝜀</m:t>
                    </m:r>
                  </m:oMath>
                </a14:m>
                <a:r>
                  <a:rPr lang="zh-CN" altLang="en-US" sz="1400" dirty="0">
                    <a:solidFill>
                      <a:srgbClr val="000000"/>
                    </a:solidFill>
                  </a:rPr>
                  <a:t>参数对于聚类结果的影响，另一方面并行处理对多个划分进行聚类，在数据量较大的情况下提高了聚类效率，有效解决了</a:t>
                </a:r>
                <a:r>
                  <a:rPr lang="en-US" altLang="zh-CN" sz="1400" dirty="0">
                    <a:solidFill>
                      <a:srgbClr val="000000"/>
                    </a:solidFill>
                  </a:rPr>
                  <a:t>DBSCAN</a:t>
                </a:r>
                <a:r>
                  <a:rPr lang="zh-CN" altLang="en-US" sz="1400" dirty="0">
                    <a:solidFill>
                      <a:srgbClr val="000000"/>
                    </a:solidFill>
                  </a:rPr>
                  <a:t>算法对内存要求高的缺点</a:t>
                </a:r>
                <a:endParaRPr lang="zh-CN" altLang="zh-CN" sz="14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207032"/>
              </a:xfrm>
              <a:prstGeom prst="rect">
                <a:avLst/>
              </a:prstGeom>
              <a:blipFill rotWithShape="1">
                <a:blip r:embed="rId1"/>
                <a:stretch>
                  <a:fillRect l="-530" t="-9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342900" lvl="1" indent="-342900">
              <a:buFont typeface="Arial" panose="020B0604020202020204" pitchFamily="34" charset="0"/>
              <a:buChar char="•"/>
            </a:pPr>
            <a:r>
              <a:rPr lang="zh-CN" altLang="zh-CN" sz="1800" dirty="0">
                <a:solidFill>
                  <a:srgbClr val="000000"/>
                </a:solidFill>
              </a:rPr>
              <a:t>应用</a:t>
            </a:r>
            <a:r>
              <a:rPr lang="en-US" altLang="zh-CN" sz="1800" dirty="0" err="1">
                <a:solidFill>
                  <a:srgbClr val="000000"/>
                </a:solidFill>
              </a:rPr>
              <a:t>sklearn</a:t>
            </a:r>
            <a:r>
              <a:rPr lang="zh-CN" altLang="zh-CN" sz="1800" dirty="0">
                <a:solidFill>
                  <a:srgbClr val="000000"/>
                </a:solidFill>
              </a:rPr>
              <a:t>库中</a:t>
            </a:r>
            <a:r>
              <a:rPr lang="en-US" altLang="zh-CN" sz="1800" dirty="0">
                <a:solidFill>
                  <a:srgbClr val="000000"/>
                </a:solidFill>
              </a:rPr>
              <a:t>DBSCAN</a:t>
            </a:r>
            <a:r>
              <a:rPr lang="zh-CN" altLang="zh-CN" sz="1800" dirty="0">
                <a:solidFill>
                  <a:srgbClr val="000000"/>
                </a:solidFill>
              </a:rPr>
              <a:t>算法实现聚类。</a:t>
            </a:r>
            <a:r>
              <a:rPr lang="en-US" altLang="zh-CN" sz="1800" dirty="0">
                <a:solidFill>
                  <a:srgbClr val="000000"/>
                </a:solidFill>
              </a:rPr>
              <a:t>DBSCAN</a:t>
            </a:r>
            <a:r>
              <a:rPr lang="zh-CN" altLang="zh-CN" sz="1800" dirty="0">
                <a:solidFill>
                  <a:srgbClr val="000000"/>
                </a:solidFill>
              </a:rPr>
              <a:t>算法位于</a:t>
            </a:r>
            <a:r>
              <a:rPr lang="en-US" altLang="zh-CN" sz="1800" dirty="0" err="1">
                <a:solidFill>
                  <a:srgbClr val="000000"/>
                </a:solidFill>
              </a:rPr>
              <a:t>sklearn.cluster</a:t>
            </a:r>
            <a:r>
              <a:rPr lang="zh-CN" altLang="zh-CN" sz="1800" dirty="0">
                <a:solidFill>
                  <a:srgbClr val="000000"/>
                </a:solidFill>
              </a:rPr>
              <a:t>库中，数据源是用</a:t>
            </a:r>
            <a:r>
              <a:rPr lang="en-US" altLang="zh-CN" sz="1800" dirty="0" err="1">
                <a:solidFill>
                  <a:srgbClr val="000000"/>
                </a:solidFill>
              </a:rPr>
              <a:t>make_blobs</a:t>
            </a:r>
            <a:r>
              <a:rPr lang="zh-CN" altLang="zh-CN" sz="1800" dirty="0">
                <a:solidFill>
                  <a:srgbClr val="000000"/>
                </a:solidFill>
              </a:rPr>
              <a:t>方法随机生成的，数量为</a:t>
            </a:r>
            <a:r>
              <a:rPr lang="en-US" altLang="zh-CN" sz="1800" dirty="0">
                <a:solidFill>
                  <a:srgbClr val="000000"/>
                </a:solidFill>
              </a:rPr>
              <a:t>750</a:t>
            </a:r>
            <a:r>
              <a:rPr lang="zh-CN" altLang="zh-CN" sz="1800" dirty="0">
                <a:solidFill>
                  <a:srgbClr val="000000"/>
                </a:solidFill>
              </a:rPr>
              <a:t>条，有</a:t>
            </a:r>
            <a:r>
              <a:rPr lang="en-US" altLang="zh-CN" sz="1800" dirty="0">
                <a:solidFill>
                  <a:srgbClr val="000000"/>
                </a:solidFill>
              </a:rPr>
              <a:t>3</a:t>
            </a:r>
            <a:r>
              <a:rPr lang="zh-CN" altLang="zh-CN" sz="1800" dirty="0">
                <a:solidFill>
                  <a:srgbClr val="000000"/>
                </a:solidFill>
              </a:rPr>
              <a:t>个类簇。数据经过</a:t>
            </a:r>
            <a:r>
              <a:rPr lang="en-US" altLang="zh-CN" sz="1800" dirty="0" err="1">
                <a:solidFill>
                  <a:srgbClr val="000000"/>
                </a:solidFill>
              </a:rPr>
              <a:t>StandardScaler</a:t>
            </a:r>
            <a:r>
              <a:rPr lang="en-US" altLang="zh-CN" sz="1800" dirty="0">
                <a:solidFill>
                  <a:srgbClr val="000000"/>
                </a:solidFill>
              </a:rPr>
              <a:t>().</a:t>
            </a:r>
            <a:r>
              <a:rPr lang="en-US" altLang="zh-CN" sz="1800" dirty="0" err="1">
                <a:solidFill>
                  <a:srgbClr val="000000"/>
                </a:solidFill>
              </a:rPr>
              <a:t>fit_transform</a:t>
            </a:r>
            <a:r>
              <a:rPr lang="en-US" altLang="zh-CN" sz="1800" dirty="0">
                <a:solidFill>
                  <a:srgbClr val="000000"/>
                </a:solidFill>
              </a:rPr>
              <a:t>()</a:t>
            </a:r>
            <a:r>
              <a:rPr lang="zh-CN" altLang="zh-CN" sz="1800" dirty="0">
                <a:solidFill>
                  <a:srgbClr val="000000"/>
                </a:solidFill>
              </a:rPr>
              <a:t>对数据进行标准化处理，保证每个维度的方差为</a:t>
            </a:r>
            <a:r>
              <a:rPr lang="en-US" altLang="zh-CN" sz="1800" dirty="0">
                <a:solidFill>
                  <a:srgbClr val="000000"/>
                </a:solidFill>
              </a:rPr>
              <a:t>1</a:t>
            </a:r>
            <a:r>
              <a:rPr lang="zh-CN" altLang="zh-CN" sz="1800" dirty="0">
                <a:solidFill>
                  <a:srgbClr val="000000"/>
                </a:solidFill>
              </a:rPr>
              <a:t>，均值为</a:t>
            </a:r>
            <a:r>
              <a:rPr lang="en-US" altLang="zh-CN" sz="1800" dirty="0">
                <a:solidFill>
                  <a:srgbClr val="000000"/>
                </a:solidFill>
              </a:rPr>
              <a:t>0</a:t>
            </a:r>
            <a:r>
              <a:rPr lang="zh-CN" altLang="zh-CN" sz="1800" dirty="0">
                <a:solidFill>
                  <a:srgbClr val="000000"/>
                </a:solidFill>
              </a:rPr>
              <a:t>，使预测结果不会被某些维度过大的特征值而</a:t>
            </a:r>
            <a:r>
              <a:rPr lang="zh-CN" altLang="zh-CN" sz="1800" dirty="0" smtClean="0">
                <a:solidFill>
                  <a:srgbClr val="000000"/>
                </a:solidFill>
              </a:rPr>
              <a:t>主导</a:t>
            </a:r>
            <a:endParaRPr lang="zh-CN" altLang="zh-CN" sz="1800" dirty="0">
              <a:solidFill>
                <a:srgbClr val="000000"/>
              </a:solidFill>
            </a:endParaRPr>
          </a:p>
        </p:txBody>
      </p:sp>
      <p:sp>
        <p:nvSpPr>
          <p:cNvPr id="3" name="矩形 2"/>
          <p:cNvSpPr/>
          <p:nvPr/>
        </p:nvSpPr>
        <p:spPr>
          <a:xfrm>
            <a:off x="1461432" y="2097693"/>
            <a:ext cx="6470374" cy="2785378"/>
          </a:xfrm>
          <a:prstGeom prst="rect">
            <a:avLst/>
          </a:prstGeom>
        </p:spPr>
        <p:txBody>
          <a:bodyPr wrap="square">
            <a:spAutoFit/>
          </a:bodyPr>
          <a:lstStyle/>
          <a:p>
            <a:pPr algn="just">
              <a:lnSpc>
                <a:spcPts val="1400"/>
              </a:lnSpc>
              <a:spcAft>
                <a:spcPts val="0"/>
              </a:spcAft>
            </a:pPr>
            <a:r>
              <a:rPr lang="en-US" altLang="zh-CN" sz="900" kern="100" dirty="0">
                <a:solidFill>
                  <a:srgbClr val="000000"/>
                </a:solidFill>
                <a:latin typeface="Courier New" panose="02070309020205020404" pitchFamily="49" charset="0"/>
                <a:cs typeface="Times New Roman" panose="02020603050405020304" pitchFamily="18" charset="0"/>
              </a:rPr>
              <a:t>from </a:t>
            </a:r>
            <a:r>
              <a:rPr lang="en-US" altLang="zh-CN" sz="900" kern="100" dirty="0" err="1">
                <a:solidFill>
                  <a:srgbClr val="000000"/>
                </a:solidFill>
                <a:latin typeface="Courier New" panose="02070309020205020404" pitchFamily="49" charset="0"/>
                <a:cs typeface="Times New Roman" panose="02020603050405020304" pitchFamily="18" charset="0"/>
              </a:rPr>
              <a:t>sklearn.cluster</a:t>
            </a:r>
            <a:r>
              <a:rPr lang="en-US" altLang="zh-CN" sz="900" kern="100" dirty="0">
                <a:solidFill>
                  <a:srgbClr val="000000"/>
                </a:solidFill>
                <a:latin typeface="Courier New" panose="02070309020205020404" pitchFamily="49" charset="0"/>
                <a:cs typeface="Times New Roman" panose="02020603050405020304" pitchFamily="18" charset="0"/>
              </a:rPr>
              <a:t> import DBSCAN</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a:solidFill>
                  <a:srgbClr val="000000"/>
                </a:solidFill>
                <a:latin typeface="Courier New" panose="02070309020205020404" pitchFamily="49" charset="0"/>
                <a:cs typeface="Times New Roman" panose="02020603050405020304" pitchFamily="18" charset="0"/>
              </a:rPr>
              <a:t>from </a:t>
            </a:r>
            <a:r>
              <a:rPr lang="en-US" altLang="zh-CN" sz="900" kern="100" dirty="0" err="1">
                <a:solidFill>
                  <a:srgbClr val="000000"/>
                </a:solidFill>
                <a:latin typeface="Courier New" panose="02070309020205020404" pitchFamily="49" charset="0"/>
                <a:cs typeface="Times New Roman" panose="02020603050405020304" pitchFamily="18" charset="0"/>
              </a:rPr>
              <a:t>sklearn</a:t>
            </a:r>
            <a:r>
              <a:rPr lang="en-US" altLang="zh-CN" sz="900" kern="100" dirty="0">
                <a:solidFill>
                  <a:srgbClr val="000000"/>
                </a:solidFill>
                <a:latin typeface="Courier New" panose="02070309020205020404" pitchFamily="49" charset="0"/>
                <a:cs typeface="Times New Roman" panose="02020603050405020304" pitchFamily="18" charset="0"/>
              </a:rPr>
              <a:t> import metrics</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a:solidFill>
                  <a:srgbClr val="000000"/>
                </a:solidFill>
                <a:latin typeface="Courier New" panose="02070309020205020404" pitchFamily="49" charset="0"/>
                <a:cs typeface="Times New Roman" panose="02020603050405020304" pitchFamily="18" charset="0"/>
              </a:rPr>
              <a:t>from </a:t>
            </a:r>
            <a:r>
              <a:rPr lang="en-US" altLang="zh-CN" sz="900" kern="100" dirty="0" err="1">
                <a:solidFill>
                  <a:srgbClr val="000000"/>
                </a:solidFill>
                <a:latin typeface="Courier New" panose="02070309020205020404" pitchFamily="49" charset="0"/>
                <a:cs typeface="Times New Roman" panose="02020603050405020304" pitchFamily="18" charset="0"/>
              </a:rPr>
              <a:t>sklearn.datasets.samples_generator</a:t>
            </a:r>
            <a:r>
              <a:rPr lang="en-US" altLang="zh-CN" sz="900" kern="100" dirty="0">
                <a:solidFill>
                  <a:srgbClr val="000000"/>
                </a:solidFill>
                <a:latin typeface="Courier New" panose="02070309020205020404" pitchFamily="49" charset="0"/>
                <a:cs typeface="Times New Roman" panose="02020603050405020304" pitchFamily="18" charset="0"/>
              </a:rPr>
              <a:t> import </a:t>
            </a:r>
            <a:r>
              <a:rPr lang="en-US" altLang="zh-CN" sz="900" kern="100" dirty="0" err="1">
                <a:solidFill>
                  <a:srgbClr val="000000"/>
                </a:solidFill>
                <a:latin typeface="Courier New" panose="02070309020205020404" pitchFamily="49" charset="0"/>
                <a:cs typeface="Times New Roman" panose="02020603050405020304" pitchFamily="18" charset="0"/>
              </a:rPr>
              <a:t>make_blobs</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a:solidFill>
                  <a:srgbClr val="000000"/>
                </a:solidFill>
                <a:latin typeface="Courier New" panose="02070309020205020404" pitchFamily="49" charset="0"/>
                <a:cs typeface="Times New Roman" panose="02020603050405020304" pitchFamily="18" charset="0"/>
              </a:rPr>
              <a:t>from </a:t>
            </a:r>
            <a:r>
              <a:rPr lang="en-US" altLang="zh-CN" sz="900" kern="100" dirty="0" err="1">
                <a:solidFill>
                  <a:srgbClr val="000000"/>
                </a:solidFill>
                <a:latin typeface="Courier New" panose="02070309020205020404" pitchFamily="49" charset="0"/>
                <a:cs typeface="Times New Roman" panose="02020603050405020304" pitchFamily="18" charset="0"/>
              </a:rPr>
              <a:t>sklearn.preprocessing</a:t>
            </a:r>
            <a:r>
              <a:rPr lang="en-US" altLang="zh-CN" sz="900" kern="100" dirty="0">
                <a:solidFill>
                  <a:srgbClr val="000000"/>
                </a:solidFill>
                <a:latin typeface="Courier New" panose="02070309020205020404" pitchFamily="49" charset="0"/>
                <a:cs typeface="Times New Roman" panose="02020603050405020304" pitchFamily="18" charset="0"/>
              </a:rPr>
              <a:t> import </a:t>
            </a:r>
            <a:r>
              <a:rPr lang="en-US" altLang="zh-CN" sz="900" kern="100" dirty="0" err="1">
                <a:solidFill>
                  <a:srgbClr val="000000"/>
                </a:solidFill>
                <a:latin typeface="Courier New" panose="02070309020205020404" pitchFamily="49" charset="0"/>
                <a:cs typeface="Times New Roman" panose="02020603050405020304" pitchFamily="18" charset="0"/>
              </a:rPr>
              <a:t>StandardScaler</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a:solidFill>
                  <a:srgbClr val="000000"/>
                </a:solidFill>
                <a:latin typeface="Courier New" panose="02070309020205020404" pitchFamily="49" charset="0"/>
                <a:cs typeface="Times New Roman" panose="02020603050405020304" pitchFamily="18" charset="0"/>
              </a:rPr>
              <a:t>import </a:t>
            </a:r>
            <a:r>
              <a:rPr lang="en-US" altLang="zh-CN" sz="900" kern="100" dirty="0" err="1">
                <a:solidFill>
                  <a:srgbClr val="000000"/>
                </a:solidFill>
                <a:latin typeface="Courier New" panose="02070309020205020404" pitchFamily="49" charset="0"/>
                <a:cs typeface="Times New Roman" panose="02020603050405020304" pitchFamily="18" charset="0"/>
              </a:rPr>
              <a:t>matplotlib.pyplot</a:t>
            </a:r>
            <a:r>
              <a:rPr lang="en-US" altLang="zh-CN" sz="900" kern="100" dirty="0">
                <a:solidFill>
                  <a:srgbClr val="000000"/>
                </a:solidFill>
                <a:latin typeface="Courier New" panose="02070309020205020404" pitchFamily="49" charset="0"/>
                <a:cs typeface="Times New Roman" panose="02020603050405020304" pitchFamily="18" charset="0"/>
              </a:rPr>
              <a:t> as </a:t>
            </a:r>
            <a:r>
              <a:rPr lang="en-US" altLang="zh-CN" sz="900" kern="100" dirty="0" err="1">
                <a:solidFill>
                  <a:srgbClr val="000000"/>
                </a:solidFill>
                <a:latin typeface="Courier New" panose="02070309020205020404" pitchFamily="49" charset="0"/>
                <a:cs typeface="Times New Roman" panose="02020603050405020304" pitchFamily="18" charset="0"/>
              </a:rPr>
              <a:t>plt</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err="1">
                <a:solidFill>
                  <a:srgbClr val="000000"/>
                </a:solidFill>
                <a:latin typeface="Courier New" panose="02070309020205020404" pitchFamily="49" charset="0"/>
                <a:cs typeface="Times New Roman" panose="02020603050405020304" pitchFamily="18" charset="0"/>
              </a:rPr>
              <a:t>plt.rcParams</a:t>
            </a:r>
            <a:r>
              <a:rPr lang="en-US" altLang="zh-CN" sz="900" kern="100" dirty="0">
                <a:solidFill>
                  <a:srgbClr val="000000"/>
                </a:solidFill>
                <a:latin typeface="Courier New" panose="02070309020205020404" pitchFamily="49" charset="0"/>
                <a:cs typeface="Times New Roman" panose="02020603050405020304" pitchFamily="18" charset="0"/>
              </a:rPr>
              <a:t>['</a:t>
            </a:r>
            <a:r>
              <a:rPr lang="en-US" altLang="zh-CN" sz="900" kern="100" dirty="0" err="1">
                <a:solidFill>
                  <a:srgbClr val="000000"/>
                </a:solidFill>
                <a:latin typeface="Courier New" panose="02070309020205020404" pitchFamily="49" charset="0"/>
                <a:cs typeface="Times New Roman" panose="02020603050405020304" pitchFamily="18" charset="0"/>
              </a:rPr>
              <a:t>font.sans</a:t>
            </a:r>
            <a:r>
              <a:rPr lang="en-US" altLang="zh-CN" sz="900" kern="100" dirty="0">
                <a:solidFill>
                  <a:srgbClr val="000000"/>
                </a:solidFill>
                <a:latin typeface="Courier New" panose="02070309020205020404" pitchFamily="49" charset="0"/>
                <a:cs typeface="Times New Roman" panose="02020603050405020304" pitchFamily="18" charset="0"/>
              </a:rPr>
              <a:t>-serif']=['</a:t>
            </a:r>
            <a:r>
              <a:rPr lang="en-US" altLang="zh-CN" sz="900" kern="100" dirty="0" err="1">
                <a:solidFill>
                  <a:srgbClr val="000000"/>
                </a:solidFill>
                <a:latin typeface="Courier New" panose="02070309020205020404" pitchFamily="49" charset="0"/>
                <a:cs typeface="Times New Roman" panose="02020603050405020304" pitchFamily="18" charset="0"/>
              </a:rPr>
              <a:t>SimHei</a:t>
            </a:r>
            <a:r>
              <a:rPr lang="en-US" altLang="zh-CN" sz="900" kern="100" dirty="0">
                <a:solidFill>
                  <a:srgbClr val="000000"/>
                </a:solidFill>
                <a:latin typeface="Courier New" panose="02070309020205020404" pitchFamily="49" charset="0"/>
                <a:cs typeface="Times New Roman" panose="02020603050405020304" pitchFamily="18" charset="0"/>
              </a:rPr>
              <a:t>'] #</a:t>
            </a:r>
            <a:r>
              <a:rPr lang="zh-CN" altLang="zh-CN" sz="900" kern="100" dirty="0">
                <a:solidFill>
                  <a:srgbClr val="000000"/>
                </a:solidFill>
                <a:latin typeface="Courier New" panose="02070309020205020404" pitchFamily="49" charset="0"/>
                <a:cs typeface="Courier New" panose="02070309020205020404" pitchFamily="49" charset="0"/>
              </a:rPr>
              <a:t>用来正常显示中文标签</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err="1">
                <a:solidFill>
                  <a:srgbClr val="000000"/>
                </a:solidFill>
                <a:latin typeface="Courier New" panose="02070309020205020404" pitchFamily="49" charset="0"/>
                <a:cs typeface="Times New Roman" panose="02020603050405020304" pitchFamily="18" charset="0"/>
              </a:rPr>
              <a:t>plt.rcParams</a:t>
            </a:r>
            <a:r>
              <a:rPr lang="en-US" altLang="zh-CN" sz="900" kern="100" dirty="0">
                <a:solidFill>
                  <a:srgbClr val="000000"/>
                </a:solidFill>
                <a:latin typeface="Courier New" panose="02070309020205020404" pitchFamily="49" charset="0"/>
                <a:cs typeface="Times New Roman" panose="02020603050405020304" pitchFamily="18" charset="0"/>
              </a:rPr>
              <a:t>['</a:t>
            </a:r>
            <a:r>
              <a:rPr lang="en-US" altLang="zh-CN" sz="900" kern="100" dirty="0" err="1">
                <a:solidFill>
                  <a:srgbClr val="000000"/>
                </a:solidFill>
                <a:latin typeface="Courier New" panose="02070309020205020404" pitchFamily="49" charset="0"/>
                <a:cs typeface="Times New Roman" panose="02020603050405020304" pitchFamily="18" charset="0"/>
              </a:rPr>
              <a:t>axes.unicode_minus</a:t>
            </a:r>
            <a:r>
              <a:rPr lang="en-US" altLang="zh-CN" sz="900" kern="100" dirty="0">
                <a:solidFill>
                  <a:srgbClr val="000000"/>
                </a:solidFill>
                <a:latin typeface="Courier New" panose="02070309020205020404" pitchFamily="49" charset="0"/>
                <a:cs typeface="Times New Roman" panose="02020603050405020304" pitchFamily="18" charset="0"/>
              </a:rPr>
              <a:t>']=False #</a:t>
            </a:r>
            <a:r>
              <a:rPr lang="zh-CN" altLang="zh-CN" sz="900" kern="100" dirty="0">
                <a:solidFill>
                  <a:srgbClr val="000000"/>
                </a:solidFill>
                <a:latin typeface="Courier New" panose="02070309020205020404" pitchFamily="49" charset="0"/>
                <a:cs typeface="Courier New" panose="02070309020205020404" pitchFamily="49" charset="0"/>
              </a:rPr>
              <a:t>用来正常显示负号</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a:solidFill>
                  <a:srgbClr val="000000"/>
                </a:solidFill>
                <a:latin typeface="Courier New" panose="02070309020205020404" pitchFamily="49" charset="0"/>
                <a:cs typeface="Times New Roman" panose="02020603050405020304" pitchFamily="18" charset="0"/>
              </a:rPr>
              <a:t>centers = [[1, 1], [-1, -1], [1, -1]]</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err="1">
                <a:solidFill>
                  <a:srgbClr val="000000"/>
                </a:solidFill>
                <a:latin typeface="Courier New" panose="02070309020205020404" pitchFamily="49" charset="0"/>
                <a:cs typeface="Times New Roman" panose="02020603050405020304" pitchFamily="18" charset="0"/>
              </a:rPr>
              <a:t>X,ltrue</a:t>
            </a:r>
            <a:r>
              <a:rPr lang="en-US" altLang="zh-CN" sz="900" kern="100" dirty="0">
                <a:solidFill>
                  <a:srgbClr val="000000"/>
                </a:solidFill>
                <a:latin typeface="Courier New" panose="02070309020205020404" pitchFamily="49" charset="0"/>
                <a:cs typeface="Times New Roman" panose="02020603050405020304" pitchFamily="18" charset="0"/>
              </a:rPr>
              <a:t>=</a:t>
            </a:r>
            <a:r>
              <a:rPr lang="en-US" altLang="zh-CN" sz="900" kern="100" dirty="0" err="1">
                <a:solidFill>
                  <a:srgbClr val="000000"/>
                </a:solidFill>
                <a:latin typeface="Courier New" panose="02070309020205020404" pitchFamily="49" charset="0"/>
                <a:cs typeface="Times New Roman" panose="02020603050405020304" pitchFamily="18" charset="0"/>
              </a:rPr>
              <a:t>make_blobs</a:t>
            </a:r>
            <a:r>
              <a:rPr lang="en-US" altLang="zh-CN" sz="900" kern="100" dirty="0">
                <a:solidFill>
                  <a:srgbClr val="000000"/>
                </a:solidFill>
                <a:latin typeface="Courier New" panose="02070309020205020404" pitchFamily="49" charset="0"/>
                <a:cs typeface="Times New Roman" panose="02020603050405020304" pitchFamily="18" charset="0"/>
              </a:rPr>
              <a:t>(</a:t>
            </a:r>
            <a:r>
              <a:rPr lang="en-US" altLang="zh-CN" sz="900" kern="100" dirty="0" err="1">
                <a:solidFill>
                  <a:srgbClr val="000000"/>
                </a:solidFill>
                <a:latin typeface="Courier New" panose="02070309020205020404" pitchFamily="49" charset="0"/>
                <a:cs typeface="Times New Roman" panose="02020603050405020304" pitchFamily="18" charset="0"/>
              </a:rPr>
              <a:t>n_samples</a:t>
            </a:r>
            <a:r>
              <a:rPr lang="en-US" altLang="zh-CN" sz="900" kern="100" dirty="0">
                <a:solidFill>
                  <a:srgbClr val="000000"/>
                </a:solidFill>
                <a:latin typeface="Courier New" panose="02070309020205020404" pitchFamily="49" charset="0"/>
                <a:cs typeface="Times New Roman" panose="02020603050405020304" pitchFamily="18" charset="0"/>
              </a:rPr>
              <a:t>=750,centers=</a:t>
            </a:r>
            <a:r>
              <a:rPr lang="en-US" altLang="zh-CN" sz="900" kern="100" dirty="0" err="1">
                <a:solidFill>
                  <a:srgbClr val="000000"/>
                </a:solidFill>
                <a:latin typeface="Courier New" panose="02070309020205020404" pitchFamily="49" charset="0"/>
                <a:cs typeface="Times New Roman" panose="02020603050405020304" pitchFamily="18" charset="0"/>
              </a:rPr>
              <a:t>centers,cluster_std</a:t>
            </a:r>
            <a:r>
              <a:rPr lang="en-US" altLang="zh-CN" sz="900" kern="100" dirty="0">
                <a:solidFill>
                  <a:srgbClr val="000000"/>
                </a:solidFill>
                <a:latin typeface="Courier New" panose="02070309020205020404" pitchFamily="49" charset="0"/>
                <a:cs typeface="Times New Roman" panose="02020603050405020304" pitchFamily="18" charset="0"/>
              </a:rPr>
              <a:t>=0.4,random_state=0)</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a:solidFill>
                  <a:srgbClr val="000000"/>
                </a:solidFill>
                <a:latin typeface="Courier New" panose="02070309020205020404" pitchFamily="49" charset="0"/>
                <a:cs typeface="Times New Roman" panose="02020603050405020304" pitchFamily="18" charset="0"/>
              </a:rPr>
              <a:t>X = </a:t>
            </a:r>
            <a:r>
              <a:rPr lang="en-US" altLang="zh-CN" sz="900" kern="100" dirty="0" err="1">
                <a:solidFill>
                  <a:srgbClr val="000000"/>
                </a:solidFill>
                <a:latin typeface="Courier New" panose="02070309020205020404" pitchFamily="49" charset="0"/>
                <a:cs typeface="Times New Roman" panose="02020603050405020304" pitchFamily="18" charset="0"/>
              </a:rPr>
              <a:t>StandardScaler</a:t>
            </a:r>
            <a:r>
              <a:rPr lang="en-US" altLang="zh-CN" sz="900" kern="100" dirty="0">
                <a:solidFill>
                  <a:srgbClr val="000000"/>
                </a:solidFill>
                <a:latin typeface="Courier New" panose="02070309020205020404" pitchFamily="49" charset="0"/>
                <a:cs typeface="Times New Roman" panose="02020603050405020304" pitchFamily="18" charset="0"/>
              </a:rPr>
              <a:t>().</a:t>
            </a:r>
            <a:r>
              <a:rPr lang="en-US" altLang="zh-CN" sz="900" kern="100" dirty="0" err="1">
                <a:solidFill>
                  <a:srgbClr val="000000"/>
                </a:solidFill>
                <a:latin typeface="Courier New" panose="02070309020205020404" pitchFamily="49" charset="0"/>
                <a:cs typeface="Times New Roman" panose="02020603050405020304" pitchFamily="18" charset="0"/>
              </a:rPr>
              <a:t>fit_transform</a:t>
            </a:r>
            <a:r>
              <a:rPr lang="en-US" altLang="zh-CN" sz="900" kern="100" dirty="0">
                <a:solidFill>
                  <a:srgbClr val="000000"/>
                </a:solidFill>
                <a:latin typeface="Courier New" panose="02070309020205020404" pitchFamily="49" charset="0"/>
                <a:cs typeface="Times New Roman" panose="02020603050405020304" pitchFamily="18" charset="0"/>
              </a:rPr>
              <a:t>(X)</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err="1">
                <a:solidFill>
                  <a:srgbClr val="000000"/>
                </a:solidFill>
                <a:latin typeface="Courier New" panose="02070309020205020404" pitchFamily="49" charset="0"/>
                <a:cs typeface="Times New Roman" panose="02020603050405020304" pitchFamily="18" charset="0"/>
              </a:rPr>
              <a:t>db</a:t>
            </a:r>
            <a:r>
              <a:rPr lang="en-US" altLang="zh-CN" sz="900" kern="100" dirty="0">
                <a:solidFill>
                  <a:srgbClr val="000000"/>
                </a:solidFill>
                <a:latin typeface="Courier New" panose="02070309020205020404" pitchFamily="49" charset="0"/>
                <a:cs typeface="Times New Roman" panose="02020603050405020304" pitchFamily="18" charset="0"/>
              </a:rPr>
              <a:t> = DBSCAN(eps=0.3, </a:t>
            </a:r>
            <a:r>
              <a:rPr lang="en-US" altLang="zh-CN" sz="900" kern="100" dirty="0" err="1">
                <a:solidFill>
                  <a:srgbClr val="000000"/>
                </a:solidFill>
                <a:latin typeface="Courier New" panose="02070309020205020404" pitchFamily="49" charset="0"/>
                <a:cs typeface="Times New Roman" panose="02020603050405020304" pitchFamily="18" charset="0"/>
              </a:rPr>
              <a:t>min_samples</a:t>
            </a:r>
            <a:r>
              <a:rPr lang="en-US" altLang="zh-CN" sz="900" kern="100" dirty="0">
                <a:solidFill>
                  <a:srgbClr val="000000"/>
                </a:solidFill>
                <a:latin typeface="Courier New" panose="02070309020205020404" pitchFamily="49" charset="0"/>
                <a:cs typeface="Times New Roman" panose="02020603050405020304" pitchFamily="18" charset="0"/>
              </a:rPr>
              <a:t>=10).fit(X)</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err="1">
                <a:solidFill>
                  <a:srgbClr val="000000"/>
                </a:solidFill>
                <a:latin typeface="Courier New" panose="02070309020205020404" pitchFamily="49" charset="0"/>
                <a:cs typeface="Times New Roman" panose="02020603050405020304" pitchFamily="18" charset="0"/>
              </a:rPr>
              <a:t>core_samples_mask</a:t>
            </a:r>
            <a:r>
              <a:rPr lang="en-US" altLang="zh-CN" sz="900" kern="100" dirty="0">
                <a:solidFill>
                  <a:srgbClr val="000000"/>
                </a:solidFill>
                <a:latin typeface="Courier New" panose="02070309020205020404" pitchFamily="49" charset="0"/>
                <a:cs typeface="Times New Roman" panose="02020603050405020304" pitchFamily="18" charset="0"/>
              </a:rPr>
              <a:t> = </a:t>
            </a:r>
            <a:r>
              <a:rPr lang="en-US" altLang="zh-CN" sz="900" kern="100" dirty="0" err="1">
                <a:solidFill>
                  <a:srgbClr val="000000"/>
                </a:solidFill>
                <a:latin typeface="Courier New" panose="02070309020205020404" pitchFamily="49" charset="0"/>
                <a:cs typeface="Times New Roman" panose="02020603050405020304" pitchFamily="18" charset="0"/>
              </a:rPr>
              <a:t>np.zeros_like</a:t>
            </a:r>
            <a:r>
              <a:rPr lang="en-US" altLang="zh-CN" sz="900" kern="100" dirty="0">
                <a:solidFill>
                  <a:srgbClr val="000000"/>
                </a:solidFill>
                <a:latin typeface="Courier New" panose="02070309020205020404" pitchFamily="49" charset="0"/>
                <a:cs typeface="Times New Roman" panose="02020603050405020304" pitchFamily="18" charset="0"/>
              </a:rPr>
              <a:t>(</a:t>
            </a:r>
            <a:r>
              <a:rPr lang="en-US" altLang="zh-CN" sz="900" kern="100" dirty="0" err="1">
                <a:solidFill>
                  <a:srgbClr val="000000"/>
                </a:solidFill>
                <a:latin typeface="Courier New" panose="02070309020205020404" pitchFamily="49" charset="0"/>
                <a:cs typeface="Times New Roman" panose="02020603050405020304" pitchFamily="18" charset="0"/>
              </a:rPr>
              <a:t>db.labels</a:t>
            </a:r>
            <a:r>
              <a:rPr lang="en-US" altLang="zh-CN" sz="900" kern="100" dirty="0">
                <a:solidFill>
                  <a:srgbClr val="000000"/>
                </a:solidFill>
                <a:latin typeface="Courier New" panose="02070309020205020404" pitchFamily="49" charset="0"/>
                <a:cs typeface="Times New Roman" panose="02020603050405020304" pitchFamily="18" charset="0"/>
              </a:rPr>
              <a:t>_, </a:t>
            </a:r>
            <a:r>
              <a:rPr lang="en-US" altLang="zh-CN" sz="900" kern="100" dirty="0" err="1">
                <a:solidFill>
                  <a:srgbClr val="000000"/>
                </a:solidFill>
                <a:latin typeface="Courier New" panose="02070309020205020404" pitchFamily="49" charset="0"/>
                <a:cs typeface="Times New Roman" panose="02020603050405020304" pitchFamily="18" charset="0"/>
              </a:rPr>
              <a:t>dtype</a:t>
            </a:r>
            <a:r>
              <a:rPr lang="en-US" altLang="zh-CN" sz="900" kern="100" dirty="0">
                <a:solidFill>
                  <a:srgbClr val="000000"/>
                </a:solidFill>
                <a:latin typeface="Courier New" panose="02070309020205020404" pitchFamily="49" charset="0"/>
                <a:cs typeface="Times New Roman" panose="02020603050405020304" pitchFamily="18" charset="0"/>
              </a:rPr>
              <a:t>=bool)</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err="1">
                <a:solidFill>
                  <a:srgbClr val="000000"/>
                </a:solidFill>
                <a:latin typeface="Courier New" panose="02070309020205020404" pitchFamily="49" charset="0"/>
                <a:cs typeface="Times New Roman" panose="02020603050405020304" pitchFamily="18" charset="0"/>
              </a:rPr>
              <a:t>core_samples_mask</a:t>
            </a:r>
            <a:r>
              <a:rPr lang="en-US" altLang="zh-CN" sz="900" kern="100" dirty="0">
                <a:solidFill>
                  <a:srgbClr val="000000"/>
                </a:solidFill>
                <a:latin typeface="Courier New" panose="02070309020205020404" pitchFamily="49" charset="0"/>
                <a:cs typeface="Times New Roman" panose="02020603050405020304" pitchFamily="18" charset="0"/>
              </a:rPr>
              <a:t>[</a:t>
            </a:r>
            <a:r>
              <a:rPr lang="en-US" altLang="zh-CN" sz="900" kern="100" dirty="0" err="1">
                <a:solidFill>
                  <a:srgbClr val="000000"/>
                </a:solidFill>
                <a:latin typeface="Courier New" panose="02070309020205020404" pitchFamily="49" charset="0"/>
                <a:cs typeface="Times New Roman" panose="02020603050405020304" pitchFamily="18" charset="0"/>
              </a:rPr>
              <a:t>db.core_sample_indices</a:t>
            </a:r>
            <a:r>
              <a:rPr lang="en-US" altLang="zh-CN" sz="900" kern="100" dirty="0">
                <a:solidFill>
                  <a:srgbClr val="000000"/>
                </a:solidFill>
                <a:latin typeface="Courier New" panose="02070309020205020404" pitchFamily="49" charset="0"/>
                <a:cs typeface="Times New Roman" panose="02020603050405020304" pitchFamily="18" charset="0"/>
              </a:rPr>
              <a:t>_] = True</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a:solidFill>
                  <a:srgbClr val="000000"/>
                </a:solidFill>
                <a:latin typeface="Courier New" panose="02070309020205020404" pitchFamily="49" charset="0"/>
                <a:cs typeface="Times New Roman" panose="02020603050405020304" pitchFamily="18" charset="0"/>
              </a:rPr>
              <a:t>labels = </a:t>
            </a:r>
            <a:r>
              <a:rPr lang="en-US" altLang="zh-CN" sz="900" kern="100" dirty="0" err="1">
                <a:solidFill>
                  <a:srgbClr val="000000"/>
                </a:solidFill>
                <a:latin typeface="Courier New" panose="02070309020205020404" pitchFamily="49" charset="0"/>
                <a:cs typeface="Times New Roman" panose="02020603050405020304" pitchFamily="18" charset="0"/>
              </a:rPr>
              <a:t>db.labels</a:t>
            </a:r>
            <a:r>
              <a:rPr lang="en-US" altLang="zh-CN" sz="900" kern="100" dirty="0">
                <a:solidFill>
                  <a:srgbClr val="000000"/>
                </a:solidFill>
                <a:latin typeface="Courier New" panose="02070309020205020404" pitchFamily="49" charset="0"/>
                <a:cs typeface="Times New Roman" panose="02020603050405020304" pitchFamily="18" charset="0"/>
              </a:rPr>
              <a:t>_</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err="1">
                <a:solidFill>
                  <a:srgbClr val="000000"/>
                </a:solidFill>
                <a:latin typeface="Courier New" panose="02070309020205020404" pitchFamily="49" charset="0"/>
                <a:cs typeface="Times New Roman" panose="02020603050405020304" pitchFamily="18" charset="0"/>
              </a:rPr>
              <a:t>n_clusters</a:t>
            </a:r>
            <a:r>
              <a:rPr lang="en-US" altLang="zh-CN" sz="900" kern="100" dirty="0">
                <a:solidFill>
                  <a:srgbClr val="000000"/>
                </a:solidFill>
                <a:latin typeface="Courier New" panose="02070309020205020404" pitchFamily="49" charset="0"/>
                <a:cs typeface="Times New Roman" panose="02020603050405020304" pitchFamily="18" charset="0"/>
              </a:rPr>
              <a:t>_ = </a:t>
            </a:r>
            <a:r>
              <a:rPr lang="en-US" altLang="zh-CN" sz="900" kern="100" dirty="0" err="1">
                <a:solidFill>
                  <a:srgbClr val="000000"/>
                </a:solidFill>
                <a:latin typeface="Courier New" panose="02070309020205020404" pitchFamily="49" charset="0"/>
                <a:cs typeface="Times New Roman" panose="02020603050405020304" pitchFamily="18" charset="0"/>
              </a:rPr>
              <a:t>len</a:t>
            </a:r>
            <a:r>
              <a:rPr lang="en-US" altLang="zh-CN" sz="900" kern="100" dirty="0">
                <a:solidFill>
                  <a:srgbClr val="000000"/>
                </a:solidFill>
                <a:latin typeface="Courier New" panose="02070309020205020404" pitchFamily="49" charset="0"/>
                <a:cs typeface="Times New Roman" panose="02020603050405020304" pitchFamily="18" charset="0"/>
              </a:rPr>
              <a:t>(set(labels)) - (1 if -1 in labels else 0)</a:t>
            </a:r>
            <a:endParaRPr lang="zh-CN" altLang="zh-CN" sz="1050" kern="100" dirty="0">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2095430" cy="46037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聚类</a:t>
            </a:r>
            <a:r>
              <a:rPr kumimoji="0" lang="en-US" altLang="zh-CN" sz="2400" dirty="0" smtClean="0">
                <a:solidFill>
                  <a:schemeClr val="bg1"/>
                </a:solidFill>
                <a:latin typeface="微软雅黑" panose="020B0503020204020204" pitchFamily="34" charset="-122"/>
                <a:ea typeface="微软雅黑" panose="020B0503020204020204" pitchFamily="34" charset="-122"/>
              </a:rPr>
              <a:t>VS</a:t>
            </a:r>
            <a:r>
              <a:rPr kumimoji="0" lang="zh-CN" altLang="en-US" sz="2400" dirty="0" smtClean="0">
                <a:solidFill>
                  <a:schemeClr val="bg1"/>
                </a:solidFill>
                <a:latin typeface="微软雅黑" panose="020B0503020204020204" pitchFamily="34" charset="-122"/>
                <a:ea typeface="微软雅黑" panose="020B0503020204020204" pitchFamily="34" charset="-122"/>
              </a:rPr>
              <a:t>分类</a:t>
            </a:r>
            <a:endParaRPr kumimoji="0" lang="en-US" altLang="zh-CN"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239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smtClean="0">
                <a:solidFill>
                  <a:srgbClr val="000000"/>
                </a:solidFill>
              </a:rPr>
              <a:t>分类是先确定类别再划分数据</a:t>
            </a:r>
            <a:endParaRPr lang="zh-CN" altLang="en-US" sz="2000" dirty="0" smtClean="0">
              <a:solidFill>
                <a:srgbClr val="000000"/>
              </a:solidFill>
            </a:endParaRPr>
          </a:p>
          <a:p>
            <a:r>
              <a:rPr lang="zh-CN" altLang="en-US" sz="2000" dirty="0" smtClean="0">
                <a:solidFill>
                  <a:srgbClr val="000000"/>
                </a:solidFill>
              </a:rPr>
              <a:t>聚类是先划分数据再确定类别</a:t>
            </a:r>
            <a:endParaRPr lang="zh-CN" altLang="en-US" sz="2000" dirty="0" smtClean="0">
              <a:solidFill>
                <a:srgbClr val="000000"/>
              </a:solidFill>
            </a:endParaRPr>
          </a:p>
          <a:p>
            <a:r>
              <a:rPr lang="zh-CN" altLang="en-US" sz="2000" dirty="0" smtClean="0">
                <a:solidFill>
                  <a:srgbClr val="000000"/>
                </a:solidFill>
              </a:rPr>
              <a:t>聚类的</a:t>
            </a:r>
            <a:r>
              <a:rPr lang="zh-CN" altLang="en-US" sz="2000" dirty="0" smtClean="0">
                <a:solidFill>
                  <a:srgbClr val="FF0000"/>
                </a:solidFill>
              </a:rPr>
              <a:t>核心</a:t>
            </a:r>
            <a:r>
              <a:rPr lang="zh-CN" altLang="en-US" sz="2000" dirty="0" smtClean="0">
                <a:solidFill>
                  <a:srgbClr val="000000"/>
                </a:solidFill>
              </a:rPr>
              <a:t>问题</a:t>
            </a:r>
            <a:endParaRPr lang="zh-CN" altLang="en-US" sz="1800" dirty="0" smtClean="0">
              <a:solidFill>
                <a:srgbClr val="000000"/>
              </a:solidFill>
            </a:endParaRPr>
          </a:p>
          <a:p>
            <a:pPr lvl="1"/>
            <a:r>
              <a:rPr lang="zh-CN" altLang="en-US" sz="1800" dirty="0" smtClean="0">
                <a:solidFill>
                  <a:srgbClr val="000000"/>
                </a:solidFill>
              </a:rPr>
              <a:t>如何判断哪些样本属于同一</a:t>
            </a:r>
            <a:r>
              <a:rPr lang="en-US" altLang="zh-CN" sz="1800" dirty="0" smtClean="0">
                <a:solidFill>
                  <a:srgbClr val="000000"/>
                </a:solidFill>
              </a:rPr>
              <a:t>“</a:t>
            </a:r>
            <a:r>
              <a:rPr lang="zh-CN" altLang="en-US" sz="1800" dirty="0" smtClean="0">
                <a:solidFill>
                  <a:srgbClr val="000000"/>
                </a:solidFill>
              </a:rPr>
              <a:t>类</a:t>
            </a:r>
            <a:r>
              <a:rPr lang="en-US" altLang="zh-CN" sz="1800" dirty="0" smtClean="0">
                <a:solidFill>
                  <a:srgbClr val="000000"/>
                </a:solidFill>
              </a:rPr>
              <a:t>”</a:t>
            </a:r>
            <a:endParaRPr lang="en-US" altLang="zh-CN" sz="1575" dirty="0" smtClean="0">
              <a:solidFill>
                <a:srgbClr val="000000"/>
              </a:solidFill>
            </a:endParaRPr>
          </a:p>
          <a:p>
            <a:pPr lvl="2"/>
            <a:r>
              <a:rPr lang="zh-CN" altLang="en-US" sz="1600" dirty="0" smtClean="0">
                <a:solidFill>
                  <a:srgbClr val="000000"/>
                </a:solidFill>
              </a:rPr>
              <a:t>原则：类内样本之间的差别尽可能小，类间样本之间的差别尽可能大</a:t>
            </a:r>
            <a:endParaRPr lang="en-US" altLang="zh-CN" sz="1600" dirty="0" smtClean="0">
              <a:solidFill>
                <a:srgbClr val="000000"/>
              </a:solidFill>
            </a:endParaRPr>
          </a:p>
          <a:p>
            <a:pPr lvl="1"/>
            <a:r>
              <a:rPr lang="zh-CN" altLang="en-US" sz="1800" dirty="0" smtClean="0">
                <a:solidFill>
                  <a:srgbClr val="000000"/>
                </a:solidFill>
              </a:rPr>
              <a:t>怎么让同一类样本</a:t>
            </a:r>
            <a:r>
              <a:rPr lang="en-US" altLang="zh-CN" sz="1800" dirty="0" smtClean="0">
                <a:solidFill>
                  <a:srgbClr val="000000"/>
                </a:solidFill>
              </a:rPr>
              <a:t>“</a:t>
            </a:r>
            <a:r>
              <a:rPr lang="zh-CN" altLang="en-US" sz="1800" dirty="0" smtClean="0">
                <a:solidFill>
                  <a:srgbClr val="000000"/>
                </a:solidFill>
              </a:rPr>
              <a:t>聚</a:t>
            </a:r>
            <a:r>
              <a:rPr lang="en-US" altLang="zh-CN" sz="1800" dirty="0" smtClean="0">
                <a:solidFill>
                  <a:srgbClr val="000000"/>
                </a:solidFill>
              </a:rPr>
              <a:t>”</a:t>
            </a:r>
            <a:r>
              <a:rPr lang="zh-CN" altLang="en-US" sz="1800" dirty="0" smtClean="0">
                <a:solidFill>
                  <a:srgbClr val="000000"/>
                </a:solidFill>
              </a:rPr>
              <a:t>在一起</a:t>
            </a:r>
            <a:endParaRPr lang="zh-CN" altLang="en-US" sz="1800" dirty="0" smtClean="0">
              <a:solidFill>
                <a:srgbClr val="000000"/>
              </a:solidFill>
            </a:endParaRPr>
          </a:p>
          <a:p>
            <a:pPr lvl="2"/>
            <a:r>
              <a:rPr lang="zh-CN" altLang="en-US" sz="1600" dirty="0" smtClean="0">
                <a:solidFill>
                  <a:srgbClr val="000000"/>
                </a:solidFill>
              </a:rPr>
              <a:t>聚类算法的设计</a:t>
            </a:r>
            <a:endParaRPr lang="zh-CN" altLang="en-US" sz="1600" dirty="0" smtClean="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pic>
        <p:nvPicPr>
          <p:cNvPr id="10" name="Picture 1019"/>
          <p:cNvPicPr/>
          <p:nvPr/>
        </p:nvPicPr>
        <p:blipFill>
          <a:blip r:embed="rId1"/>
          <a:stretch>
            <a:fillRect/>
          </a:stretch>
        </p:blipFill>
        <p:spPr>
          <a:xfrm>
            <a:off x="3120886" y="1962434"/>
            <a:ext cx="2615565" cy="2031365"/>
          </a:xfrm>
          <a:prstGeom prst="rect">
            <a:avLst/>
          </a:prstGeom>
        </p:spPr>
      </p:pic>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342900" lvl="1" indent="-342900">
              <a:buFont typeface="Arial" panose="020B0604020202020204" pitchFamily="34" charset="0"/>
              <a:buChar char="•"/>
            </a:pPr>
            <a:r>
              <a:rPr lang="en-US" altLang="zh-CN" sz="1800" dirty="0" smtClean="0">
                <a:solidFill>
                  <a:srgbClr val="000000"/>
                </a:solidFill>
              </a:rPr>
              <a:t>DBSCAN</a:t>
            </a:r>
            <a:r>
              <a:rPr lang="zh-CN" altLang="zh-CN" sz="1800" dirty="0" smtClean="0">
                <a:solidFill>
                  <a:srgbClr val="000000"/>
                </a:solidFill>
              </a:rPr>
              <a:t>算法</a:t>
            </a:r>
            <a:r>
              <a:rPr lang="zh-CN" altLang="en-US" sz="1800" dirty="0" smtClean="0">
                <a:solidFill>
                  <a:srgbClr val="000000"/>
                </a:solidFill>
              </a:rPr>
              <a:t>聚类效果</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OPTICS</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3055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OPTICS</a:t>
                </a:r>
                <a:r>
                  <a:rPr lang="zh-CN" altLang="en-US" sz="1800" dirty="0" smtClean="0">
                    <a:solidFill>
                      <a:srgbClr val="000000"/>
                    </a:solidFill>
                  </a:rPr>
                  <a:t>算法不显式产生聚类结果簇，而是生成一个增广的簇排序，即所有分析对象的线性表，代表各样本点基于密度聚类结构</a:t>
                </a:r>
                <a:endParaRPr lang="en-US" altLang="zh-CN" sz="1800" dirty="0" smtClean="0">
                  <a:solidFill>
                    <a:srgbClr val="000000"/>
                  </a:solidFill>
                </a:endParaRPr>
              </a:p>
              <a:p>
                <a:r>
                  <a:rPr lang="en-US" altLang="zh-CN" sz="1800" dirty="0" smtClean="0">
                    <a:solidFill>
                      <a:srgbClr val="000000"/>
                    </a:solidFill>
                  </a:rPr>
                  <a:t>OPTICS</a:t>
                </a:r>
                <a:r>
                  <a:rPr lang="zh-CN" altLang="zh-CN" sz="1800" dirty="0">
                    <a:solidFill>
                      <a:srgbClr val="000000"/>
                    </a:solidFill>
                  </a:rPr>
                  <a:t>算法中的每个对象需要存储两个信息</a:t>
                </a:r>
                <a:r>
                  <a:rPr lang="en-US" altLang="zh-CN" sz="1800" dirty="0">
                    <a:solidFill>
                      <a:srgbClr val="000000"/>
                    </a:solidFill>
                  </a:rPr>
                  <a:t>:</a:t>
                </a:r>
                <a:endParaRPr lang="zh-CN" altLang="zh-CN" sz="1800" dirty="0">
                  <a:solidFill>
                    <a:srgbClr val="000000"/>
                  </a:solidFill>
                </a:endParaRPr>
              </a:p>
              <a:p>
                <a:pPr marL="742950" lvl="2" indent="-342900"/>
                <a:r>
                  <a:rPr lang="zh-CN" altLang="zh-CN" sz="1400" dirty="0">
                    <a:solidFill>
                      <a:srgbClr val="000000"/>
                    </a:solidFill>
                  </a:rPr>
                  <a:t>对象</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的核心距离（</a:t>
                </a:r>
                <a:r>
                  <a:rPr lang="en-US" altLang="zh-CN" sz="1400" dirty="0">
                    <a:solidFill>
                      <a:srgbClr val="000000"/>
                    </a:solidFill>
                  </a:rPr>
                  <a:t>core-distance</a:t>
                </a:r>
                <a:r>
                  <a:rPr lang="zh-CN" altLang="zh-CN" sz="1400" dirty="0">
                    <a:solidFill>
                      <a:srgbClr val="000000"/>
                    </a:solidFill>
                  </a:rPr>
                  <a:t>）是使</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成为核心对象的最小</a:t>
                </a:r>
                <a14:m>
                  <m:oMath xmlns:m="http://schemas.openxmlformats.org/officeDocument/2006/math">
                    <m:r>
                      <a:rPr lang="en-US" altLang="zh-CN" sz="1400">
                        <a:solidFill>
                          <a:srgbClr val="000000"/>
                        </a:solidFill>
                        <a:latin typeface="Cambria Math" panose="02040503050406030204" pitchFamily="18" charset="0"/>
                      </a:rPr>
                      <m:t>𝜀</m:t>
                    </m:r>
                    <m:r>
                      <a:rPr lang="en-US" altLang="zh-CN" sz="1400">
                        <a:solidFill>
                          <a:srgbClr val="000000"/>
                        </a:solidFill>
                        <a:latin typeface="Cambria Math" panose="02040503050406030204" pitchFamily="18" charset="0"/>
                      </a:rPr>
                      <m:t>′</m:t>
                    </m:r>
                  </m:oMath>
                </a14:m>
                <a:r>
                  <a:rPr lang="zh-CN" altLang="zh-CN" sz="1400" dirty="0">
                    <a:solidFill>
                      <a:srgbClr val="000000"/>
                    </a:solidFill>
                  </a:rPr>
                  <a:t>。只有对象</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为核心对象才会有核心距离信息。</a:t>
                </a:r>
              </a:p>
              <a:p>
                <a:pPr marL="742950" lvl="2" indent="-342900"/>
                <a:r>
                  <a:rPr lang="zh-CN" altLang="zh-CN" sz="1400" dirty="0">
                    <a:solidFill>
                      <a:srgbClr val="000000"/>
                    </a:solidFill>
                  </a:rPr>
                  <a:t>对象</a:t>
                </a:r>
                <a14:m>
                  <m:oMath xmlns:m="http://schemas.openxmlformats.org/officeDocument/2006/math">
                    <m:r>
                      <a:rPr lang="en-US" altLang="zh-CN" sz="1400">
                        <a:solidFill>
                          <a:srgbClr val="000000"/>
                        </a:solidFill>
                        <a:latin typeface="Cambria Math" panose="02040503050406030204" pitchFamily="18" charset="0"/>
                      </a:rPr>
                      <m:t>𝑞</m:t>
                    </m:r>
                  </m:oMath>
                </a14:m>
                <a:r>
                  <a:rPr lang="zh-CN" altLang="zh-CN" sz="1400" dirty="0">
                    <a:solidFill>
                      <a:srgbClr val="000000"/>
                    </a:solidFill>
                  </a:rPr>
                  <a:t>关于另一个对象</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的可达距离（</a:t>
                </a:r>
                <a:r>
                  <a:rPr lang="en-US" altLang="zh-CN" sz="1400" dirty="0">
                    <a:solidFill>
                      <a:srgbClr val="000000"/>
                    </a:solidFill>
                  </a:rPr>
                  <a:t>reachability-distance</a:t>
                </a:r>
                <a:r>
                  <a:rPr lang="zh-CN" altLang="zh-CN" sz="1400" dirty="0">
                    <a:solidFill>
                      <a:srgbClr val="000000"/>
                    </a:solidFill>
                  </a:rPr>
                  <a:t>）是对象</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的核心距离和</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与</a:t>
                </a:r>
                <a14:m>
                  <m:oMath xmlns:m="http://schemas.openxmlformats.org/officeDocument/2006/math">
                    <m:r>
                      <a:rPr lang="en-US" altLang="zh-CN" sz="1400">
                        <a:solidFill>
                          <a:srgbClr val="000000"/>
                        </a:solidFill>
                        <a:latin typeface="Cambria Math" panose="02040503050406030204" pitchFamily="18" charset="0"/>
                      </a:rPr>
                      <m:t>𝑞</m:t>
                    </m:r>
                  </m:oMath>
                </a14:m>
                <a:r>
                  <a:rPr lang="zh-CN" altLang="zh-CN" sz="1400" dirty="0">
                    <a:solidFill>
                      <a:srgbClr val="000000"/>
                    </a:solidFill>
                  </a:rPr>
                  <a:t>的欧氏距离之间的较大值，即</a:t>
                </a:r>
                <a:r>
                  <a:rPr lang="en-US" altLang="zh-CN" sz="1400" dirty="0">
                    <a:solidFill>
                      <a:srgbClr val="000000"/>
                    </a:solidFill>
                  </a:rPr>
                  <a:t>max{core-distance(</a:t>
                </a:r>
                <a14:m>
                  <m:oMath xmlns:m="http://schemas.openxmlformats.org/officeDocument/2006/math">
                    <m:r>
                      <a:rPr lang="en-US" altLang="zh-CN" sz="1400">
                        <a:solidFill>
                          <a:srgbClr val="000000"/>
                        </a:solidFill>
                        <a:latin typeface="Cambria Math" panose="02040503050406030204" pitchFamily="18" charset="0"/>
                      </a:rPr>
                      <m:t>𝑞</m:t>
                    </m:r>
                  </m:oMath>
                </a14:m>
                <a:r>
                  <a:rPr lang="en-US" altLang="zh-CN" sz="1400" dirty="0">
                    <a:solidFill>
                      <a:srgbClr val="000000"/>
                    </a:solidFill>
                  </a:rPr>
                  <a:t>),</a:t>
                </a:r>
                <a:r>
                  <a:rPr lang="en-US" altLang="zh-CN" sz="1400" dirty="0" err="1">
                    <a:solidFill>
                      <a:srgbClr val="000000"/>
                    </a:solidFill>
                  </a:rPr>
                  <a:t>dist</a:t>
                </a:r>
                <a:r>
                  <a:rPr lang="en-US" altLang="zh-CN" sz="1400" dirty="0">
                    <a:solidFill>
                      <a:srgbClr val="000000"/>
                    </a:solidFill>
                  </a:rPr>
                  <a:t>(</a:t>
                </a:r>
                <a14:m>
                  <m:oMath xmlns:m="http://schemas.openxmlformats.org/officeDocument/2006/math">
                    <m:r>
                      <a:rPr lang="en-US" altLang="zh-CN" sz="1400">
                        <a:solidFill>
                          <a:srgbClr val="000000"/>
                        </a:solidFill>
                        <a:latin typeface="Cambria Math" panose="02040503050406030204" pitchFamily="18" charset="0"/>
                      </a:rPr>
                      <m:t>𝑜</m:t>
                    </m:r>
                  </m:oMath>
                </a14:m>
                <a:r>
                  <a:rPr lang="en-US" altLang="zh-CN" sz="1400" dirty="0">
                    <a:solidFill>
                      <a:srgbClr val="000000"/>
                    </a:solidFill>
                  </a:rPr>
                  <a:t>,</a:t>
                </a:r>
                <a14:m>
                  <m:oMath xmlns:m="http://schemas.openxmlformats.org/officeDocument/2006/math">
                    <m:r>
                      <a:rPr lang="en-US" altLang="zh-CN" sz="1400">
                        <a:solidFill>
                          <a:srgbClr val="000000"/>
                        </a:solidFill>
                        <a:latin typeface="Cambria Math" panose="02040503050406030204" pitchFamily="18" charset="0"/>
                      </a:rPr>
                      <m:t> </m:t>
                    </m:r>
                    <m:r>
                      <a:rPr lang="en-US" altLang="zh-CN" sz="1400">
                        <a:solidFill>
                          <a:srgbClr val="000000"/>
                        </a:solidFill>
                        <a:latin typeface="Cambria Math" panose="02040503050406030204" pitchFamily="18" charset="0"/>
                      </a:rPr>
                      <m:t>𝑞</m:t>
                    </m:r>
                  </m:oMath>
                </a14:m>
                <a:r>
                  <a:rPr lang="en-US" altLang="zh-CN" sz="1400" dirty="0">
                    <a:solidFill>
                      <a:srgbClr val="000000"/>
                    </a:solidFill>
                  </a:rPr>
                  <a:t>)}</a:t>
                </a:r>
                <a:r>
                  <a:rPr lang="zh-CN" altLang="zh-CN" sz="1400" dirty="0">
                    <a:solidFill>
                      <a:srgbClr val="000000"/>
                    </a:solidFill>
                  </a:rPr>
                  <a:t>。如果</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不是一个核心对象，</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和</a:t>
                </a:r>
                <a14:m>
                  <m:oMath xmlns:m="http://schemas.openxmlformats.org/officeDocument/2006/math">
                    <m:r>
                      <a:rPr lang="en-US" altLang="zh-CN" sz="1400">
                        <a:solidFill>
                          <a:srgbClr val="000000"/>
                        </a:solidFill>
                        <a:latin typeface="Cambria Math" panose="02040503050406030204" pitchFamily="18" charset="0"/>
                      </a:rPr>
                      <m:t>𝑞</m:t>
                    </m:r>
                  </m:oMath>
                </a14:m>
                <a:r>
                  <a:rPr lang="zh-CN" altLang="zh-CN" sz="1400" dirty="0">
                    <a:solidFill>
                      <a:srgbClr val="000000"/>
                    </a:solidFill>
                  </a:rPr>
                  <a:t>之间不存在可达距离。</a:t>
                </a:r>
              </a:p>
              <a:p>
                <a:r>
                  <a:rPr lang="en-US" altLang="zh-CN" sz="1800" dirty="0" smtClean="0">
                    <a:solidFill>
                      <a:srgbClr val="000000"/>
                    </a:solidFill>
                  </a:rPr>
                  <a:t>OPTICS</a:t>
                </a:r>
                <a:r>
                  <a:rPr lang="zh-CN" altLang="zh-CN" sz="1800" dirty="0">
                    <a:solidFill>
                      <a:srgbClr val="000000"/>
                    </a:solidFill>
                  </a:rPr>
                  <a:t>算法实现了所有对象的排序，根据排序序列可以容易地确定合适的</a:t>
                </a:r>
                <a14:m>
                  <m:oMath xmlns:m="http://schemas.openxmlformats.org/officeDocument/2006/math">
                    <m:r>
                      <a:rPr lang="en-US" altLang="zh-CN" sz="1800">
                        <a:solidFill>
                          <a:srgbClr val="000000"/>
                        </a:solidFill>
                        <a:latin typeface="Cambria Math" panose="02040503050406030204" pitchFamily="18" charset="0"/>
                      </a:rPr>
                      <m:t>𝜀</m:t>
                    </m:r>
                  </m:oMath>
                </a14:m>
                <a:r>
                  <a:rPr lang="zh-CN" altLang="zh-CN" sz="1800" dirty="0">
                    <a:solidFill>
                      <a:srgbClr val="000000"/>
                    </a:solidFill>
                  </a:rPr>
                  <a:t>值，较好地解决了</a:t>
                </a:r>
                <a:r>
                  <a:rPr lang="en-US" altLang="zh-CN" sz="1800" dirty="0">
                    <a:solidFill>
                      <a:srgbClr val="000000"/>
                    </a:solidFill>
                  </a:rPr>
                  <a:t>DBSCAN</a:t>
                </a:r>
                <a:r>
                  <a:rPr lang="zh-CN" altLang="zh-CN" sz="1800" dirty="0">
                    <a:solidFill>
                      <a:srgbClr val="000000"/>
                    </a:solidFill>
                  </a:rPr>
                  <a:t>算法对输入参数敏感的问题。但是</a:t>
                </a:r>
                <a:r>
                  <a:rPr lang="en-US" altLang="zh-CN" sz="1800" dirty="0">
                    <a:solidFill>
                      <a:srgbClr val="000000"/>
                    </a:solidFill>
                  </a:rPr>
                  <a:t>OPTICS</a:t>
                </a:r>
                <a:r>
                  <a:rPr lang="zh-CN" altLang="zh-CN" sz="1800" dirty="0">
                    <a:solidFill>
                      <a:srgbClr val="000000"/>
                    </a:solidFill>
                  </a:rPr>
                  <a:t>算法采用复杂的处理方法以及额外的磁盘</a:t>
                </a:r>
                <a:r>
                  <a:rPr lang="en-US" altLang="zh-CN" sz="1800" dirty="0">
                    <a:solidFill>
                      <a:srgbClr val="000000"/>
                    </a:solidFill>
                  </a:rPr>
                  <a:t>IO</a:t>
                </a:r>
                <a:r>
                  <a:rPr lang="zh-CN" altLang="zh-CN" sz="1800" dirty="0">
                    <a:solidFill>
                      <a:srgbClr val="000000"/>
                    </a:solidFill>
                  </a:rPr>
                  <a:t>操作，使它的实际运行效率要低于</a:t>
                </a:r>
                <a:r>
                  <a:rPr lang="en-US" altLang="zh-CN" sz="1800" dirty="0">
                    <a:solidFill>
                      <a:srgbClr val="000000"/>
                    </a:solidFill>
                  </a:rPr>
                  <a:t>DBSCAN</a:t>
                </a:r>
                <a:r>
                  <a:rPr lang="zh-CN" altLang="zh-CN" sz="1800" dirty="0">
                    <a:solidFill>
                      <a:srgbClr val="000000"/>
                    </a:solidFill>
                  </a:rPr>
                  <a:t>算法</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305520"/>
              </a:xfrm>
              <a:prstGeom prst="rect">
                <a:avLst/>
              </a:prstGeom>
              <a:blipFill rotWithShape="1">
                <a:blip r:embed="rId1"/>
                <a:stretch>
                  <a:fillRect l="-530" t="-1476" b="-22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DENCLUE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2470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DENCLUE</a:t>
                </a:r>
                <a:r>
                  <a:rPr lang="zh-CN" altLang="zh-CN" sz="1800" dirty="0">
                    <a:solidFill>
                      <a:srgbClr val="000000"/>
                    </a:solidFill>
                  </a:rPr>
                  <a:t>算法</a:t>
                </a:r>
                <a:r>
                  <a:rPr lang="zh-CN" altLang="en-US" sz="1800" dirty="0">
                    <a:solidFill>
                      <a:srgbClr val="000000"/>
                    </a:solidFill>
                  </a:rPr>
                  <a:t>是一种基于密度的聚类算法，采用了基于网格单元的方法提高聚类性能。算法的核心思想是采用核密度估计来度量数据集中每一个对象对于其他对象的影响。用一个对享受到所有其他对象影响之和来衡量数据集中每一个对象的核密度估计值。通过影响值的叠加形成空间曲面，曲面的局部极大值成为一个簇的密度吸引点</a:t>
                </a:r>
                <a:endParaRPr lang="en-US" altLang="zh-CN" sz="1800" dirty="0">
                  <a:solidFill>
                    <a:srgbClr val="000000"/>
                  </a:solidFill>
                </a:endParaRPr>
              </a:p>
              <a:p>
                <a:r>
                  <a:rPr lang="en-US" altLang="zh-CN" sz="1800" dirty="0">
                    <a:solidFill>
                      <a:srgbClr val="000000"/>
                    </a:solidFill>
                  </a:rPr>
                  <a:t>DENCLUE</a:t>
                </a:r>
                <a:r>
                  <a:rPr lang="zh-CN" altLang="zh-CN" sz="1800" dirty="0">
                    <a:solidFill>
                      <a:srgbClr val="000000"/>
                    </a:solidFill>
                  </a:rPr>
                  <a:t>算法采用影响函数来对邻域中的样本建模，定义影响函数为：</a:t>
                </a:r>
              </a:p>
              <a:p>
                <a14:m>
                  <m:oMath xmlns:m="http://schemas.openxmlformats.org/officeDocument/2006/math">
                    <m:r>
                      <a:rPr lang="en-US" altLang="zh-CN" sz="1800">
                        <a:solidFill>
                          <a:srgbClr val="000000"/>
                        </a:solidFill>
                        <a:latin typeface="Cambria Math" panose="02040503050406030204" pitchFamily="18" charset="0"/>
                      </a:rPr>
                      <m:t>𝑓</m:t>
                    </m:r>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𝑥</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𝑦</m:t>
                        </m:r>
                      </m:e>
                    </m:d>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𝜌</m:t>
                    </m:r>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𝑒</m:t>
                        </m:r>
                      </m:e>
                      <m:sup>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a:rPr>
                            </m:ctrlPr>
                          </m:fPr>
                          <m:num>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𝑑</m:t>
                                </m:r>
                              </m:e>
                              <m:sup>
                                <m:r>
                                  <a:rPr lang="en-US" altLang="zh-CN" sz="1800">
                                    <a:solidFill>
                                      <a:srgbClr val="000000"/>
                                    </a:solidFill>
                                    <a:latin typeface="Cambria Math" panose="02040503050406030204" pitchFamily="18" charset="0"/>
                                  </a:rPr>
                                  <m:t>2</m:t>
                                </m:r>
                              </m:sup>
                            </m:sSup>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𝑥</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𝑦</m:t>
                                </m:r>
                              </m:e>
                            </m:d>
                          </m:num>
                          <m:den>
                            <m:r>
                              <a:rPr lang="en-US" altLang="zh-CN" sz="1800">
                                <a:solidFill>
                                  <a:srgbClr val="000000"/>
                                </a:solidFill>
                                <a:latin typeface="Cambria Math" panose="02040503050406030204" pitchFamily="18" charset="0"/>
                              </a:rPr>
                              <m:t>2</m:t>
                            </m:r>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𝜎</m:t>
                                </m:r>
                              </m:e>
                              <m:sup>
                                <m:r>
                                  <a:rPr lang="en-US" altLang="zh-CN" sz="1800">
                                    <a:solidFill>
                                      <a:srgbClr val="000000"/>
                                    </a:solidFill>
                                    <a:latin typeface="Cambria Math" panose="02040503050406030204" pitchFamily="18" charset="0"/>
                                  </a:rPr>
                                  <m:t>2</m:t>
                                </m:r>
                              </m:sup>
                            </m:sSup>
                          </m:den>
                        </m:f>
                      </m:sup>
                    </m:sSup>
                  </m:oMath>
                </a14:m>
                <a:endParaRPr lang="zh-CN" altLang="zh-CN" sz="1800" dirty="0">
                  <a:solidFill>
                    <a:srgbClr val="000000"/>
                  </a:solidFill>
                </a:endParaRPr>
              </a:p>
              <a:p>
                <a:r>
                  <a:rPr lang="zh-CN" altLang="zh-CN" sz="1800" dirty="0" smtClean="0">
                    <a:solidFill>
                      <a:srgbClr val="000000"/>
                    </a:solidFill>
                  </a:rPr>
                  <a:t>其中</a:t>
                </a:r>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𝑑</m:t>
                    </m:r>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𝑥</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𝑦</m:t>
                        </m:r>
                      </m:e>
                    </m:d>
                  </m:oMath>
                </a14:m>
                <a:r>
                  <a:rPr lang="zh-CN" altLang="zh-CN" sz="1800" dirty="0">
                    <a:solidFill>
                      <a:srgbClr val="000000"/>
                    </a:solidFill>
                  </a:rPr>
                  <a:t>为样本</a:t>
                </a:r>
                <a14:m>
                  <m:oMath xmlns:m="http://schemas.openxmlformats.org/officeDocument/2006/math">
                    <m:r>
                      <a:rPr lang="en-US" altLang="zh-CN" sz="1800">
                        <a:solidFill>
                          <a:srgbClr val="000000"/>
                        </a:solidFill>
                        <a:latin typeface="Cambria Math" panose="02040503050406030204" pitchFamily="18" charset="0"/>
                      </a:rPr>
                      <m:t>𝑥</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𝑦</m:t>
                    </m:r>
                  </m:oMath>
                </a14:m>
                <a:r>
                  <a:rPr lang="zh-CN" altLang="zh-CN" sz="1800" dirty="0">
                    <a:solidFill>
                      <a:srgbClr val="000000"/>
                    </a:solidFill>
                  </a:rPr>
                  <a:t>之间的距离（通常采用欧式距离），</a:t>
                </a:r>
                <a14:m>
                  <m:oMath xmlns:m="http://schemas.openxmlformats.org/officeDocument/2006/math">
                    <m:r>
                      <a:rPr lang="en-US" altLang="zh-CN" sz="1800">
                        <a:solidFill>
                          <a:srgbClr val="000000"/>
                        </a:solidFill>
                        <a:latin typeface="Cambria Math" panose="02040503050406030204" pitchFamily="18" charset="0"/>
                      </a:rPr>
                      <m:t>𝜌</m:t>
                    </m:r>
                  </m:oMath>
                </a14:m>
                <a:r>
                  <a:rPr lang="zh-CN" altLang="zh-CN" sz="1800" dirty="0">
                    <a:solidFill>
                      <a:srgbClr val="000000"/>
                    </a:solidFill>
                  </a:rPr>
                  <a:t>表示该点的数据影响量，</a:t>
                </a:r>
                <a14:m>
                  <m:oMath xmlns:m="http://schemas.openxmlformats.org/officeDocument/2006/math">
                    <m:r>
                      <a:rPr lang="en-US" altLang="zh-CN" sz="1800">
                        <a:solidFill>
                          <a:srgbClr val="000000"/>
                        </a:solidFill>
                        <a:latin typeface="Cambria Math" panose="02040503050406030204" pitchFamily="18" charset="0"/>
                      </a:rPr>
                      <m:t>𝜎</m:t>
                    </m:r>
                  </m:oMath>
                </a14:m>
                <a:r>
                  <a:rPr lang="zh-CN" altLang="zh-CN" sz="1800" dirty="0">
                    <a:solidFill>
                      <a:srgbClr val="000000"/>
                    </a:solidFill>
                  </a:rPr>
                  <a:t>为光滑参数的带宽，反映该点对周围的影响能力。通常采用的核函数是采用欧式距离的标准高斯函数</a:t>
                </a:r>
                <a:r>
                  <a:rPr lang="zh-CN" altLang="zh-CN" sz="1800" dirty="0" smtClean="0">
                    <a:solidFill>
                      <a:srgbClr val="000000"/>
                    </a:solidFill>
                  </a:rPr>
                  <a:t>。</a:t>
                </a:r>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247043"/>
              </a:xfrm>
              <a:prstGeom prst="rect">
                <a:avLst/>
              </a:prstGeom>
              <a:blipFill rotWithShape="1">
                <a:blip r:embed="rId1"/>
                <a:stretch>
                  <a:fillRect l="-530" t="-1501" r="-530" b="-13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DENCLUE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6156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给定包含</a:t>
                </a:r>
                <a14:m>
                  <m:oMath xmlns:m="http://schemas.openxmlformats.org/officeDocument/2006/math">
                    <m:r>
                      <a:rPr lang="en-US" altLang="zh-CN" sz="1800">
                        <a:solidFill>
                          <a:srgbClr val="000000"/>
                        </a:solidFill>
                        <a:latin typeface="Cambria Math" panose="02040503050406030204" pitchFamily="18" charset="0"/>
                      </a:rPr>
                      <m:t>𝑛</m:t>
                    </m:r>
                  </m:oMath>
                </a14:m>
                <a:r>
                  <a:rPr lang="zh-CN" altLang="zh-CN" sz="1800" dirty="0">
                    <a:solidFill>
                      <a:srgbClr val="000000"/>
                    </a:solidFill>
                  </a:rPr>
                  <a:t>个样本的数据集</a:t>
                </a:r>
                <a14:m>
                  <m:oMath xmlns:m="http://schemas.openxmlformats.org/officeDocument/2006/math">
                    <m:r>
                      <a:rPr lang="en-US" altLang="zh-CN" sz="1800">
                        <a:solidFill>
                          <a:srgbClr val="000000"/>
                        </a:solidFill>
                        <a:latin typeface="Cambria Math" panose="02040503050406030204" pitchFamily="18" charset="0"/>
                      </a:rPr>
                      <m:t>𝑆</m:t>
                    </m:r>
                  </m:oMath>
                </a14:m>
                <a:r>
                  <a:rPr lang="zh-CN" altLang="zh-CN" sz="1800" dirty="0">
                    <a:solidFill>
                      <a:srgbClr val="000000"/>
                    </a:solidFill>
                  </a:rPr>
                  <a:t>，对于任意样本点的密度函数为</a:t>
                </a:r>
              </a:p>
              <a:p>
                <a:pPr lvl="1"/>
                <a14:m>
                  <m:oMath xmlns:m="http://schemas.openxmlformats.org/officeDocument/2006/math">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𝑓</m:t>
                        </m:r>
                      </m:e>
                      <m:sub>
                        <m:r>
                          <a:rPr lang="en-US" altLang="zh-CN" sz="1400">
                            <a:solidFill>
                              <a:srgbClr val="000000"/>
                            </a:solidFill>
                            <a:latin typeface="Cambria Math" panose="02040503050406030204" pitchFamily="18" charset="0"/>
                          </a:rPr>
                          <m:t>𝐺𝑎𝑢𝑠𝑠</m:t>
                        </m:r>
                      </m:sub>
                      <m:sup>
                        <m:r>
                          <a:rPr lang="en-US" altLang="zh-CN" sz="1400">
                            <a:solidFill>
                              <a:srgbClr val="000000"/>
                            </a:solidFill>
                            <a:latin typeface="Cambria Math" panose="02040503050406030204" pitchFamily="18" charset="0"/>
                          </a:rPr>
                          <m:t>𝑆</m:t>
                        </m:r>
                      </m:sup>
                    </m:sSubSup>
                    <m:d>
                      <m:dPr>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𝑥</m:t>
                        </m:r>
                      </m:e>
                    </m:d>
                    <m:r>
                      <a:rPr lang="en-US" altLang="zh-CN" sz="1400">
                        <a:solidFill>
                          <a:srgbClr val="000000"/>
                        </a:solidFill>
                        <a:latin typeface="Cambria Math" panose="02040503050406030204" pitchFamily="18" charset="0"/>
                      </a:rPr>
                      <m:t>=</m:t>
                    </m:r>
                    <m:nary>
                      <m:naryPr>
                        <m:chr m:val="∑"/>
                        <m:limLoc m:val="undOvr"/>
                        <m:ctrlPr>
                          <a:rPr lang="zh-CN" altLang="zh-CN" sz="1400" i="1">
                            <a:solidFill>
                              <a:srgbClr val="000000"/>
                            </a:solidFill>
                            <a:latin typeface="Cambria Math"/>
                          </a:rPr>
                        </m:ctrlPr>
                      </m:naryPr>
                      <m:sub>
                        <m:r>
                          <a:rPr lang="en-US" altLang="zh-CN" sz="1400">
                            <a:solidFill>
                              <a:srgbClr val="000000"/>
                            </a:solidFill>
                            <a:latin typeface="Cambria Math" panose="02040503050406030204" pitchFamily="18" charset="0"/>
                          </a:rPr>
                          <m:t>𝑖</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𝑛</m:t>
                        </m:r>
                      </m:sup>
                      <m:e>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𝑒</m:t>
                            </m:r>
                          </m:e>
                          <m:sup>
                            <m:r>
                              <a:rPr lang="en-US" altLang="zh-CN" sz="1400">
                                <a:solidFill>
                                  <a:srgbClr val="000000"/>
                                </a:solidFill>
                                <a:latin typeface="Cambria Math" panose="02040503050406030204" pitchFamily="18" charset="0"/>
                              </a:rPr>
                              <m:t>− </m:t>
                            </m:r>
                            <m:f>
                              <m:fPr>
                                <m:ctrlPr>
                                  <a:rPr lang="zh-CN" altLang="zh-CN" sz="1400" i="1">
                                    <a:solidFill>
                                      <a:srgbClr val="000000"/>
                                    </a:solidFill>
                                    <a:latin typeface="Cambria Math"/>
                                  </a:rPr>
                                </m:ctrlPr>
                              </m:fPr>
                              <m:num>
                                <m:sSup>
                                  <m:sSupPr>
                                    <m:ctrlPr>
                                      <a:rPr lang="zh-CN" altLang="zh-CN" sz="1400" i="1">
                                        <a:solidFill>
                                          <a:srgbClr val="000000"/>
                                        </a:solidFill>
                                        <a:latin typeface="Cambria Math"/>
                                      </a:rPr>
                                    </m:ctrlPr>
                                  </m:sSupPr>
                                  <m:e>
                                    <m:d>
                                      <m:dPr>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e>
                                    </m:d>
                                  </m:e>
                                  <m:sup>
                                    <m:r>
                                      <a:rPr lang="en-US" altLang="zh-CN" sz="1400">
                                        <a:solidFill>
                                          <a:srgbClr val="000000"/>
                                        </a:solidFill>
                                        <a:latin typeface="Cambria Math" panose="02040503050406030204" pitchFamily="18" charset="0"/>
                                      </a:rPr>
                                      <m:t>2</m:t>
                                    </m:r>
                                  </m:sup>
                                </m:sSup>
                              </m:num>
                              <m:den>
                                <m:r>
                                  <a:rPr lang="en-US" altLang="zh-CN" sz="1400">
                                    <a:solidFill>
                                      <a:srgbClr val="000000"/>
                                    </a:solidFill>
                                    <a:latin typeface="Cambria Math" panose="02040503050406030204" pitchFamily="18" charset="0"/>
                                  </a:rPr>
                                  <m:t>2</m:t>
                                </m:r>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𝜎</m:t>
                                    </m:r>
                                  </m:e>
                                  <m:sup>
                                    <m:r>
                                      <a:rPr lang="en-US" altLang="zh-CN" sz="1400">
                                        <a:solidFill>
                                          <a:srgbClr val="000000"/>
                                        </a:solidFill>
                                        <a:latin typeface="Cambria Math" panose="02040503050406030204" pitchFamily="18" charset="0"/>
                                      </a:rPr>
                                      <m:t>2</m:t>
                                    </m:r>
                                  </m:sup>
                                </m:sSup>
                              </m:den>
                            </m:f>
                          </m:sup>
                        </m:sSup>
                      </m:e>
                    </m:nary>
                  </m:oMath>
                </a14:m>
                <a:endParaRPr lang="zh-CN" altLang="zh-CN" sz="1400" dirty="0">
                  <a:solidFill>
                    <a:srgbClr val="000000"/>
                  </a:solidFill>
                </a:endParaRPr>
              </a:p>
              <a:p>
                <a:r>
                  <a:rPr lang="zh-CN" altLang="zh-CN" sz="1800" dirty="0">
                    <a:solidFill>
                      <a:srgbClr val="000000"/>
                    </a:solidFill>
                  </a:rPr>
                  <a:t>定义梯度为</a:t>
                </a:r>
              </a:p>
              <a:p>
                <a:pPr lvl="1"/>
                <a14:m>
                  <m:oMath xmlns:m="http://schemas.openxmlformats.org/officeDocument/2006/math">
                    <m:r>
                      <a:rPr lang="en-US" altLang="zh-CN" sz="1400">
                        <a:solidFill>
                          <a:srgbClr val="000000"/>
                        </a:solidFill>
                        <a:latin typeface="Cambria Math" panose="02040503050406030204" pitchFamily="18" charset="0"/>
                      </a:rPr>
                      <m:t>𝛻</m:t>
                    </m:r>
                    <m:acc>
                      <m:accPr>
                        <m:chr m:val="̂"/>
                        <m:ctrlPr>
                          <a:rPr lang="zh-CN" altLang="zh-CN" sz="1400" i="1">
                            <a:solidFill>
                              <a:srgbClr val="000000"/>
                            </a:solidFill>
                            <a:latin typeface="Cambria Math"/>
                          </a:rPr>
                        </m:ctrlPr>
                      </m:accPr>
                      <m:e>
                        <m:r>
                          <a:rPr lang="en-US" altLang="zh-CN" sz="1400">
                            <a:solidFill>
                              <a:srgbClr val="000000"/>
                            </a:solidFill>
                            <a:latin typeface="Cambria Math" panose="02040503050406030204" pitchFamily="18" charset="0"/>
                          </a:rPr>
                          <m:t>𝑓</m:t>
                        </m:r>
                      </m:e>
                    </m:acc>
                    <m:d>
                      <m:dPr>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𝑥</m:t>
                        </m:r>
                      </m:e>
                    </m:d>
                    <m:r>
                      <a:rPr lang="en-US" altLang="zh-CN" sz="1400">
                        <a:solidFill>
                          <a:srgbClr val="000000"/>
                        </a:solidFill>
                        <a:latin typeface="Cambria Math" panose="02040503050406030204" pitchFamily="18" charset="0"/>
                      </a:rPr>
                      <m:t>=</m:t>
                    </m:r>
                    <m:nary>
                      <m:naryPr>
                        <m:chr m:val="∑"/>
                        <m:limLoc m:val="undOvr"/>
                        <m:ctrlPr>
                          <a:rPr lang="zh-CN" altLang="zh-CN" sz="1400" i="1">
                            <a:solidFill>
                              <a:srgbClr val="000000"/>
                            </a:solidFill>
                            <a:latin typeface="Cambria Math"/>
                          </a:rPr>
                        </m:ctrlPr>
                      </m:naryPr>
                      <m:sub>
                        <m:r>
                          <a:rPr lang="en-US" altLang="zh-CN" sz="1400">
                            <a:solidFill>
                              <a:srgbClr val="000000"/>
                            </a:solidFill>
                            <a:latin typeface="Cambria Math" panose="02040503050406030204" pitchFamily="18" charset="0"/>
                          </a:rPr>
                          <m:t>𝑖</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𝑛</m:t>
                        </m:r>
                      </m:sup>
                      <m:e>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𝑥</m:t>
                            </m:r>
                          </m:e>
                        </m:d>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𝑒</m:t>
                            </m:r>
                          </m:e>
                          <m:sup>
                            <m:r>
                              <a:rPr lang="en-US" altLang="zh-CN" sz="1400">
                                <a:solidFill>
                                  <a:srgbClr val="000000"/>
                                </a:solidFill>
                                <a:latin typeface="Cambria Math" panose="02040503050406030204" pitchFamily="18" charset="0"/>
                              </a:rPr>
                              <m:t>− </m:t>
                            </m:r>
                            <m:f>
                              <m:fPr>
                                <m:ctrlPr>
                                  <a:rPr lang="zh-CN" altLang="zh-CN" sz="1400" i="1">
                                    <a:solidFill>
                                      <a:srgbClr val="000000"/>
                                    </a:solidFill>
                                    <a:latin typeface="Cambria Math"/>
                                  </a:rPr>
                                </m:ctrlPr>
                              </m:fPr>
                              <m:num>
                                <m:sSup>
                                  <m:sSupPr>
                                    <m:ctrlPr>
                                      <a:rPr lang="zh-CN" altLang="zh-CN" sz="1400" i="1">
                                        <a:solidFill>
                                          <a:srgbClr val="000000"/>
                                        </a:solidFill>
                                        <a:latin typeface="Cambria Math"/>
                                      </a:rPr>
                                    </m:ctrlPr>
                                  </m:sSupPr>
                                  <m:e>
                                    <m:d>
                                      <m:dPr>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e>
                                    </m:d>
                                  </m:e>
                                  <m:sup>
                                    <m:r>
                                      <a:rPr lang="en-US" altLang="zh-CN" sz="1400">
                                        <a:solidFill>
                                          <a:srgbClr val="000000"/>
                                        </a:solidFill>
                                        <a:latin typeface="Cambria Math" panose="02040503050406030204" pitchFamily="18" charset="0"/>
                                      </a:rPr>
                                      <m:t>2</m:t>
                                    </m:r>
                                  </m:sup>
                                </m:sSup>
                              </m:num>
                              <m:den>
                                <m:r>
                                  <a:rPr lang="en-US" altLang="zh-CN" sz="1400">
                                    <a:solidFill>
                                      <a:srgbClr val="000000"/>
                                    </a:solidFill>
                                    <a:latin typeface="Cambria Math" panose="02040503050406030204" pitchFamily="18" charset="0"/>
                                  </a:rPr>
                                  <m:t>2</m:t>
                                </m:r>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𝜎</m:t>
                                    </m:r>
                                  </m:e>
                                  <m:sup>
                                    <m:r>
                                      <a:rPr lang="en-US" altLang="zh-CN" sz="1400">
                                        <a:solidFill>
                                          <a:srgbClr val="000000"/>
                                        </a:solidFill>
                                        <a:latin typeface="Cambria Math" panose="02040503050406030204" pitchFamily="18" charset="0"/>
                                      </a:rPr>
                                      <m:t>2</m:t>
                                    </m:r>
                                  </m:sup>
                                </m:sSup>
                              </m:den>
                            </m:f>
                          </m:sup>
                        </m:sSup>
                      </m:e>
                    </m:nary>
                  </m:oMath>
                </a14:m>
                <a:endParaRPr lang="en-US" altLang="zh-CN" sz="1400" dirty="0">
                  <a:solidFill>
                    <a:srgbClr val="000000"/>
                  </a:solidFill>
                </a:endParaRPr>
              </a:p>
              <a:p>
                <a:r>
                  <a:rPr lang="zh-CN" altLang="zh-CN" sz="1800" dirty="0">
                    <a:solidFill>
                      <a:srgbClr val="000000"/>
                    </a:solidFill>
                  </a:rPr>
                  <a:t>密度吸引点可以通过希尔爬山过程确定，只要核函数在每个数据对象处连续可导，则爬山过程就可以被核函数梯度引导。对象</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的密度吸引点计算过程如下：</a:t>
                </a:r>
              </a:p>
              <a:p>
                <a:pPr lvl="1"/>
                <a14:m>
                  <m:oMath xmlns:m="http://schemas.openxmlformats.org/officeDocument/2006/math">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𝑥</m:t>
                        </m:r>
                      </m:e>
                      <m:sup>
                        <m:r>
                          <a:rPr lang="en-US" altLang="zh-CN" sz="1400">
                            <a:solidFill>
                              <a:srgbClr val="000000"/>
                            </a:solidFill>
                            <a:latin typeface="Cambria Math" panose="02040503050406030204" pitchFamily="18" charset="0"/>
                          </a:rPr>
                          <m:t>0</m:t>
                        </m:r>
                      </m:sup>
                    </m:sSup>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𝑥</m:t>
                    </m:r>
                  </m:oMath>
                </a14:m>
                <a:endParaRPr lang="zh-CN" altLang="zh-CN" sz="1400" dirty="0">
                  <a:solidFill>
                    <a:srgbClr val="000000"/>
                  </a:solidFill>
                </a:endParaRPr>
              </a:p>
              <a:p>
                <a:pPr lvl="1"/>
                <a14:m>
                  <m:oMath xmlns:m="http://schemas.openxmlformats.org/officeDocument/2006/math">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𝑥</m:t>
                        </m:r>
                      </m:e>
                      <m:sup>
                        <m:r>
                          <a:rPr lang="en-US" altLang="zh-CN" sz="1400">
                            <a:solidFill>
                              <a:srgbClr val="000000"/>
                            </a:solidFill>
                            <a:latin typeface="Cambria Math" panose="02040503050406030204" pitchFamily="18" charset="0"/>
                          </a:rPr>
                          <m:t>𝑗</m:t>
                        </m:r>
                      </m:sup>
                    </m:sSup>
                    <m:r>
                      <a:rPr lang="en-US" altLang="zh-CN" sz="1400">
                        <a:solidFill>
                          <a:srgbClr val="000000"/>
                        </a:solidFill>
                        <a:latin typeface="Cambria Math" panose="02040503050406030204" pitchFamily="18" charset="0"/>
                      </a:rPr>
                      <m:t>=</m:t>
                    </m:r>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𝑥</m:t>
                        </m:r>
                      </m:e>
                      <m:sup>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−1</m:t>
                        </m:r>
                      </m:sup>
                    </m:sSup>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𝛿</m:t>
                    </m:r>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m:t>
                        </m:r>
                        <m:acc>
                          <m:accPr>
                            <m:chr m:val="̂"/>
                            <m:ctrlPr>
                              <a:rPr lang="zh-CN" altLang="zh-CN" sz="1400" i="1">
                                <a:solidFill>
                                  <a:srgbClr val="000000"/>
                                </a:solidFill>
                                <a:latin typeface="Cambria Math"/>
                              </a:rPr>
                            </m:ctrlPr>
                          </m:accPr>
                          <m:e>
                            <m:r>
                              <a:rPr lang="en-US" altLang="zh-CN" sz="1400">
                                <a:solidFill>
                                  <a:srgbClr val="000000"/>
                                </a:solidFill>
                                <a:latin typeface="Cambria Math" panose="02040503050406030204" pitchFamily="18" charset="0"/>
                              </a:rPr>
                              <m:t>𝑓</m:t>
                            </m:r>
                          </m:e>
                        </m:acc>
                        <m:d>
                          <m:dPr>
                            <m:ctrlPr>
                              <a:rPr lang="zh-CN" altLang="zh-CN" sz="1400" i="1">
                                <a:solidFill>
                                  <a:srgbClr val="000000"/>
                                </a:solidFill>
                                <a:latin typeface="Cambria Math"/>
                              </a:rPr>
                            </m:ctrlPr>
                          </m:dPr>
                          <m:e>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𝑥</m:t>
                                </m:r>
                              </m:e>
                              <m:sup>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−1</m:t>
                                </m:r>
                              </m:sup>
                            </m:sSup>
                          </m:e>
                        </m:d>
                      </m:num>
                      <m:den>
                        <m:d>
                          <m:dPr>
                            <m:begChr m:val="|"/>
                            <m:endChr m:val="|"/>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m:t>
                            </m:r>
                            <m:acc>
                              <m:accPr>
                                <m:chr m:val="̂"/>
                                <m:ctrlPr>
                                  <a:rPr lang="zh-CN" altLang="zh-CN" sz="1400" i="1">
                                    <a:solidFill>
                                      <a:srgbClr val="000000"/>
                                    </a:solidFill>
                                    <a:latin typeface="Cambria Math"/>
                                  </a:rPr>
                                </m:ctrlPr>
                              </m:accPr>
                              <m:e>
                                <m:r>
                                  <a:rPr lang="en-US" altLang="zh-CN" sz="1400">
                                    <a:solidFill>
                                      <a:srgbClr val="000000"/>
                                    </a:solidFill>
                                    <a:latin typeface="Cambria Math" panose="02040503050406030204" pitchFamily="18" charset="0"/>
                                  </a:rPr>
                                  <m:t>𝑓</m:t>
                                </m:r>
                              </m:e>
                            </m:acc>
                            <m:d>
                              <m:dPr>
                                <m:ctrlPr>
                                  <a:rPr lang="zh-CN" altLang="zh-CN" sz="1400" i="1">
                                    <a:solidFill>
                                      <a:srgbClr val="000000"/>
                                    </a:solidFill>
                                    <a:latin typeface="Cambria Math"/>
                                  </a:rPr>
                                </m:ctrlPr>
                              </m:dPr>
                              <m:e>
                                <m:sSup>
                                  <m:sSupPr>
                                    <m:ctrlPr>
                                      <a:rPr lang="zh-CN" altLang="zh-CN" sz="1400" i="1">
                                        <a:solidFill>
                                          <a:srgbClr val="000000"/>
                                        </a:solidFill>
                                        <a:latin typeface="Cambria Math"/>
                                      </a:rPr>
                                    </m:ctrlPr>
                                  </m:sSupPr>
                                  <m:e>
                                    <m:r>
                                      <a:rPr lang="en-US" altLang="zh-CN" sz="1400">
                                        <a:solidFill>
                                          <a:srgbClr val="000000"/>
                                        </a:solidFill>
                                        <a:latin typeface="Cambria Math" panose="02040503050406030204" pitchFamily="18" charset="0"/>
                                      </a:rPr>
                                      <m:t>𝑥</m:t>
                                    </m:r>
                                  </m:e>
                                  <m:sup>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−1</m:t>
                                    </m:r>
                                  </m:sup>
                                </m:sSup>
                              </m:e>
                            </m:d>
                          </m:e>
                        </m:d>
                      </m:den>
                    </m:f>
                  </m:oMath>
                </a14:m>
                <a:endParaRPr lang="zh-CN" altLang="zh-CN" sz="1400" dirty="0">
                  <a:solidFill>
                    <a:srgbClr val="000000"/>
                  </a:solidFill>
                </a:endParaRPr>
              </a:p>
              <a:p>
                <a:r>
                  <a:rPr lang="zh-CN" altLang="zh-CN" sz="1800" dirty="0" smtClean="0">
                    <a:solidFill>
                      <a:srgbClr val="000000"/>
                    </a:solidFill>
                  </a:rPr>
                  <a:t>其中</a:t>
                </a:r>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𝛿</m:t>
                    </m:r>
                  </m:oMath>
                </a14:m>
                <a:r>
                  <a:rPr lang="zh-CN" altLang="zh-CN" sz="1800" dirty="0">
                    <a:solidFill>
                      <a:srgbClr val="000000"/>
                    </a:solidFill>
                  </a:rPr>
                  <a:t>是控制算法收敛速度的参数</a:t>
                </a:r>
                <a:r>
                  <a:rPr lang="zh-CN" altLang="zh-CN" sz="1800" dirty="0" smtClean="0">
                    <a:solidFill>
                      <a:srgbClr val="000000"/>
                    </a:solidFill>
                  </a:rPr>
                  <a:t>。</a:t>
                </a:r>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615605"/>
              </a:xfrm>
              <a:prstGeom prst="rect">
                <a:avLst/>
              </a:prstGeom>
              <a:blipFill rotWithShape="1">
                <a:blip r:embed="rId1"/>
                <a:stretch>
                  <a:fillRect l="-530" t="-1349" b="-11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DENCLUE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7571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为了避免聚类过程收敛于局部最大点，</a:t>
                </a:r>
                <a:r>
                  <a:rPr lang="en-US" altLang="zh-CN" sz="1800" dirty="0">
                    <a:solidFill>
                      <a:srgbClr val="000000"/>
                    </a:solidFill>
                  </a:rPr>
                  <a:t>DENCLUE</a:t>
                </a:r>
                <a:r>
                  <a:rPr lang="zh-CN" altLang="zh-CN" sz="1800" dirty="0">
                    <a:solidFill>
                      <a:srgbClr val="000000"/>
                    </a:solidFill>
                  </a:rPr>
                  <a:t>算法引入噪声阈值</a:t>
                </a:r>
                <a14:m>
                  <m:oMath xmlns:m="http://schemas.openxmlformats.org/officeDocument/2006/math">
                    <m:r>
                      <a:rPr lang="en-US" altLang="zh-CN" sz="1800">
                        <a:solidFill>
                          <a:srgbClr val="000000"/>
                        </a:solidFill>
                        <a:latin typeface="Cambria Math" panose="02040503050406030204" pitchFamily="18" charset="0"/>
                      </a:rPr>
                      <m:t>𝜉</m:t>
                    </m:r>
                  </m:oMath>
                </a14:m>
                <a:r>
                  <a:rPr lang="zh-CN" altLang="zh-CN" sz="1800" dirty="0">
                    <a:solidFill>
                      <a:srgbClr val="000000"/>
                    </a:solidFill>
                  </a:rPr>
                  <a:t>，若对象</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被局部极大值点</a:t>
                </a:r>
                <a14:m>
                  <m:oMath xmlns:m="http://schemas.openxmlformats.org/officeDocument/2006/math">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𝑥</m:t>
                        </m:r>
                      </m:e>
                      <m:sup>
                        <m:r>
                          <a:rPr lang="zh-CN" altLang="en-US" sz="1800">
                            <a:solidFill>
                              <a:srgbClr val="000000"/>
                            </a:solidFill>
                            <a:latin typeface="Cambria Math" panose="02040503050406030204" pitchFamily="18" charset="0"/>
                          </a:rPr>
                          <m:t>∗</m:t>
                        </m:r>
                      </m:sup>
                    </m:sSup>
                  </m:oMath>
                </a14:m>
                <a:r>
                  <a:rPr lang="zh-CN" altLang="zh-CN" sz="1800" dirty="0">
                    <a:solidFill>
                      <a:srgbClr val="000000"/>
                    </a:solidFill>
                  </a:rPr>
                  <a:t>吸引，如果</a:t>
                </a:r>
                <a14:m>
                  <m:oMath xmlns:m="http://schemas.openxmlformats.org/officeDocument/2006/math">
                    <m:acc>
                      <m:accPr>
                        <m:chr m:val="̂"/>
                        <m:ctrlPr>
                          <a:rPr lang="zh-CN" altLang="zh-CN" sz="1800" i="1">
                            <a:solidFill>
                              <a:srgbClr val="000000"/>
                            </a:solidFill>
                            <a:latin typeface="Cambria Math"/>
                          </a:rPr>
                        </m:ctrlPr>
                      </m:accPr>
                      <m:e>
                        <m:r>
                          <a:rPr lang="en-US" altLang="zh-CN" sz="1800">
                            <a:solidFill>
                              <a:srgbClr val="000000"/>
                            </a:solidFill>
                            <a:latin typeface="Cambria Math" panose="02040503050406030204" pitchFamily="18" charset="0"/>
                          </a:rPr>
                          <m:t>𝑓</m:t>
                        </m:r>
                      </m:e>
                    </m:acc>
                    <m:d>
                      <m:dPr>
                        <m:ctrlPr>
                          <a:rPr lang="zh-CN" altLang="zh-CN" sz="1800" i="1">
                            <a:solidFill>
                              <a:srgbClr val="000000"/>
                            </a:solidFill>
                            <a:latin typeface="Cambria Math"/>
                          </a:rPr>
                        </m:ctrlPr>
                      </m:dPr>
                      <m:e>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𝑥</m:t>
                            </m:r>
                          </m:e>
                          <m:sup>
                            <m:r>
                              <a:rPr lang="zh-CN" altLang="en-US" sz="1800">
                                <a:solidFill>
                                  <a:srgbClr val="000000"/>
                                </a:solidFill>
                                <a:latin typeface="Cambria Math" panose="02040503050406030204" pitchFamily="18" charset="0"/>
                              </a:rPr>
                              <m:t>∗</m:t>
                            </m:r>
                          </m:sup>
                        </m:sSup>
                      </m:e>
                    </m:d>
                    <m:r>
                      <a:rPr lang="en-US" altLang="zh-CN" sz="1800">
                        <a:solidFill>
                          <a:srgbClr val="000000"/>
                        </a:solidFill>
                        <a:latin typeface="Cambria Math" panose="02040503050406030204" pitchFamily="18" charset="0"/>
                      </a:rPr>
                      <m:t>&lt;</m:t>
                    </m:r>
                    <m:r>
                      <a:rPr lang="en-US" altLang="zh-CN" sz="1800">
                        <a:solidFill>
                          <a:srgbClr val="000000"/>
                        </a:solidFill>
                        <a:latin typeface="Cambria Math" panose="02040503050406030204" pitchFamily="18" charset="0"/>
                      </a:rPr>
                      <m:t>𝜉</m:t>
                    </m:r>
                  </m:oMath>
                </a14:m>
                <a:r>
                  <a:rPr lang="zh-CN" altLang="zh-CN" sz="1800" dirty="0">
                    <a:solidFill>
                      <a:srgbClr val="000000"/>
                    </a:solidFill>
                  </a:rPr>
                  <a:t>，则</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为噪声点，将其排除。</a:t>
                </a:r>
              </a:p>
              <a:p>
                <a:r>
                  <a:rPr lang="en-US" altLang="zh-CN" sz="1800" dirty="0">
                    <a:solidFill>
                      <a:srgbClr val="000000"/>
                    </a:solidFill>
                  </a:rPr>
                  <a:t>	</a:t>
                </a:r>
                <a:r>
                  <a:rPr lang="zh-CN" altLang="zh-CN" sz="1800" dirty="0">
                    <a:solidFill>
                      <a:srgbClr val="000000"/>
                    </a:solidFill>
                  </a:rPr>
                  <a:t>当爬山过程中步骤</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满足</a:t>
                </a:r>
                <a14:m>
                  <m:oMath xmlns:m="http://schemas.openxmlformats.org/officeDocument/2006/math">
                    <m:acc>
                      <m:accPr>
                        <m:chr m:val="̂"/>
                        <m:ctrlPr>
                          <a:rPr lang="zh-CN" altLang="zh-CN" sz="1800" i="1">
                            <a:solidFill>
                              <a:srgbClr val="000000"/>
                            </a:solidFill>
                            <a:latin typeface="Cambria Math"/>
                          </a:rPr>
                        </m:ctrlPr>
                      </m:accPr>
                      <m:e>
                        <m:r>
                          <a:rPr lang="en-US" altLang="zh-CN" sz="1800">
                            <a:solidFill>
                              <a:srgbClr val="000000"/>
                            </a:solidFill>
                            <a:latin typeface="Cambria Math" panose="02040503050406030204" pitchFamily="18" charset="0"/>
                          </a:rPr>
                          <m:t>𝑓</m:t>
                        </m:r>
                      </m:e>
                    </m:acc>
                    <m:d>
                      <m:dPr>
                        <m:ctrlPr>
                          <a:rPr lang="zh-CN" altLang="zh-CN" sz="1800" i="1">
                            <a:solidFill>
                              <a:srgbClr val="000000"/>
                            </a:solidFill>
                            <a:latin typeface="Cambria Math"/>
                          </a:rPr>
                        </m:ctrlPr>
                      </m:dPr>
                      <m:e>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𝑥</m:t>
                            </m:r>
                          </m:e>
                          <m:sup>
                            <m:r>
                              <a:rPr lang="en-US" altLang="zh-CN" sz="1800">
                                <a:solidFill>
                                  <a:srgbClr val="000000"/>
                                </a:solidFill>
                                <a:latin typeface="Cambria Math" panose="02040503050406030204" pitchFamily="18" charset="0"/>
                              </a:rPr>
                              <m:t>𝑘</m:t>
                            </m:r>
                            <m:r>
                              <a:rPr lang="en-US" altLang="zh-CN" sz="1800">
                                <a:solidFill>
                                  <a:srgbClr val="000000"/>
                                </a:solidFill>
                                <a:latin typeface="Cambria Math" panose="02040503050406030204" pitchFamily="18" charset="0"/>
                              </a:rPr>
                              <m:t>+1</m:t>
                            </m:r>
                          </m:sup>
                        </m:sSup>
                      </m:e>
                    </m:d>
                    <m:r>
                      <a:rPr lang="en-US" altLang="zh-CN" sz="1800">
                        <a:solidFill>
                          <a:srgbClr val="000000"/>
                        </a:solidFill>
                        <a:latin typeface="Cambria Math" panose="02040503050406030204" pitchFamily="18" charset="0"/>
                      </a:rPr>
                      <m:t>&lt;</m:t>
                    </m:r>
                    <m:acc>
                      <m:accPr>
                        <m:chr m:val="̂"/>
                        <m:ctrlPr>
                          <a:rPr lang="zh-CN" altLang="zh-CN" sz="1800" i="1">
                            <a:solidFill>
                              <a:srgbClr val="000000"/>
                            </a:solidFill>
                            <a:latin typeface="Cambria Math"/>
                          </a:rPr>
                        </m:ctrlPr>
                      </m:accPr>
                      <m:e>
                        <m:r>
                          <a:rPr lang="en-US" altLang="zh-CN" sz="1800">
                            <a:solidFill>
                              <a:srgbClr val="000000"/>
                            </a:solidFill>
                            <a:latin typeface="Cambria Math" panose="02040503050406030204" pitchFamily="18" charset="0"/>
                          </a:rPr>
                          <m:t>𝑓</m:t>
                        </m:r>
                      </m:e>
                    </m:acc>
                    <m:d>
                      <m:dPr>
                        <m:ctrlPr>
                          <a:rPr lang="zh-CN" altLang="zh-CN" sz="1800" i="1">
                            <a:solidFill>
                              <a:srgbClr val="000000"/>
                            </a:solidFill>
                            <a:latin typeface="Cambria Math"/>
                          </a:rPr>
                        </m:ctrlPr>
                      </m:dPr>
                      <m:e>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𝑥</m:t>
                            </m:r>
                          </m:e>
                          <m:sup>
                            <m:r>
                              <a:rPr lang="en-US" altLang="zh-CN" sz="1800">
                                <a:solidFill>
                                  <a:srgbClr val="000000"/>
                                </a:solidFill>
                                <a:latin typeface="Cambria Math" panose="02040503050406030204" pitchFamily="18" charset="0"/>
                              </a:rPr>
                              <m:t>𝑘</m:t>
                            </m:r>
                          </m:sup>
                        </m:sSup>
                      </m:e>
                    </m:d>
                  </m:oMath>
                </a14:m>
                <a:r>
                  <a:rPr lang="zh-CN" altLang="zh-CN" sz="1800" dirty="0">
                    <a:solidFill>
                      <a:srgbClr val="000000"/>
                    </a:solidFill>
                  </a:rPr>
                  <a:t>，则爬山过程停止，把对象</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分配给密度吸引点</a:t>
                </a:r>
                <a14:m>
                  <m:oMath xmlns:m="http://schemas.openxmlformats.org/officeDocument/2006/math">
                    <m:sSup>
                      <m:sSupPr>
                        <m:ctrlPr>
                          <a:rPr lang="zh-CN" altLang="zh-CN" sz="1800" i="1">
                            <a:solidFill>
                              <a:srgbClr val="000000"/>
                            </a:solidFill>
                            <a:latin typeface="Cambria Math"/>
                          </a:rPr>
                        </m:ctrlPr>
                      </m:sSupPr>
                      <m:e>
                        <m:r>
                          <a:rPr lang="en-US" altLang="zh-CN" sz="1800">
                            <a:solidFill>
                              <a:srgbClr val="000000"/>
                            </a:solidFill>
                            <a:latin typeface="Cambria Math" panose="02040503050406030204" pitchFamily="18" charset="0"/>
                          </a:rPr>
                          <m:t>𝑥</m:t>
                        </m:r>
                      </m:e>
                      <m:sup>
                        <m:r>
                          <a:rPr lang="zh-CN" altLang="en-US" sz="1800">
                            <a:solidFill>
                              <a:srgbClr val="000000"/>
                            </a:solidFill>
                            <a:latin typeface="Cambria Math" panose="02040503050406030204" pitchFamily="18" charset="0"/>
                          </a:rPr>
                          <m:t>∗</m:t>
                        </m:r>
                      </m:sup>
                    </m:sSup>
                  </m:oMath>
                </a14:m>
                <a:r>
                  <a:rPr lang="zh-CN" altLang="zh-CN" sz="1800" dirty="0">
                    <a:solidFill>
                      <a:srgbClr val="000000"/>
                    </a:solidFill>
                  </a:rPr>
                  <a:t>。</a:t>
                </a:r>
              </a:p>
              <a:p>
                <a:r>
                  <a:rPr lang="en-US" altLang="zh-CN" sz="1800" dirty="0">
                    <a:solidFill>
                      <a:srgbClr val="000000"/>
                    </a:solidFill>
                  </a:rPr>
                  <a:t>	DENCLUE</a:t>
                </a:r>
                <a:r>
                  <a:rPr lang="zh-CN" altLang="zh-CN" sz="1800" dirty="0">
                    <a:solidFill>
                      <a:srgbClr val="000000"/>
                    </a:solidFill>
                  </a:rPr>
                  <a:t>算法融合了基于划分的、基于层次的和基于网格的聚类方法，对于含有大量噪声的数据集，也能够得到良好的聚类结果。由于算法使用了网格单元，且使用基于树的存取结构管理这些网格单元，因此算法的运行速度快。但是</a:t>
                </a:r>
                <a:r>
                  <a:rPr lang="en-US" altLang="zh-CN" sz="1800" dirty="0">
                    <a:solidFill>
                      <a:srgbClr val="000000"/>
                    </a:solidFill>
                  </a:rPr>
                  <a:t>DENCLUE</a:t>
                </a:r>
                <a:r>
                  <a:rPr lang="zh-CN" altLang="zh-CN" sz="1800" dirty="0">
                    <a:solidFill>
                      <a:srgbClr val="000000"/>
                    </a:solidFill>
                  </a:rPr>
                  <a:t>算法要求对光滑参数的带宽</a:t>
                </a:r>
                <a14:m>
                  <m:oMath xmlns:m="http://schemas.openxmlformats.org/officeDocument/2006/math">
                    <m:r>
                      <a:rPr lang="en-US" altLang="zh-CN" sz="1800">
                        <a:solidFill>
                          <a:srgbClr val="000000"/>
                        </a:solidFill>
                        <a:latin typeface="Cambria Math" panose="02040503050406030204" pitchFamily="18" charset="0"/>
                      </a:rPr>
                      <m:t>𝜎</m:t>
                    </m:r>
                  </m:oMath>
                </a14:m>
                <a:r>
                  <a:rPr lang="zh-CN" altLang="zh-CN" sz="1800" dirty="0">
                    <a:solidFill>
                      <a:srgbClr val="000000"/>
                    </a:solidFill>
                  </a:rPr>
                  <a:t>和噪声阈值</a:t>
                </a:r>
                <a14:m>
                  <m:oMath xmlns:m="http://schemas.openxmlformats.org/officeDocument/2006/math">
                    <m:r>
                      <a:rPr lang="en-US" altLang="zh-CN" sz="1800">
                        <a:solidFill>
                          <a:srgbClr val="000000"/>
                        </a:solidFill>
                        <a:latin typeface="Cambria Math" panose="02040503050406030204" pitchFamily="18" charset="0"/>
                      </a:rPr>
                      <m:t>𝜉</m:t>
                    </m:r>
                  </m:oMath>
                </a14:m>
                <a:r>
                  <a:rPr lang="zh-CN" altLang="zh-CN" sz="1800" dirty="0">
                    <a:solidFill>
                      <a:srgbClr val="000000"/>
                    </a:solidFill>
                  </a:rPr>
                  <a:t>的选取敏感，参数选择的不同可能会对聚类结果产生较大的影响</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757101"/>
              </a:xfrm>
              <a:prstGeom prst="rect">
                <a:avLst/>
              </a:prstGeom>
              <a:blipFill rotWithShape="1">
                <a:blip r:embed="rId1"/>
                <a:stretch>
                  <a:fillRect l="-530" t="-1770" b="-19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DENCLUE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基于</a:t>
            </a:r>
            <a:r>
              <a:rPr lang="en-US" altLang="zh-CN" sz="1800" dirty="0">
                <a:solidFill>
                  <a:srgbClr val="000000"/>
                </a:solidFill>
              </a:rPr>
              <a:t>DBSCAN</a:t>
            </a:r>
            <a:r>
              <a:rPr lang="zh-CN" altLang="zh-CN" sz="1800" dirty="0">
                <a:solidFill>
                  <a:srgbClr val="000000"/>
                </a:solidFill>
              </a:rPr>
              <a:t>算法分析城市</a:t>
            </a:r>
            <a:r>
              <a:rPr lang="zh-CN" altLang="zh-CN" sz="1800" dirty="0" smtClean="0">
                <a:solidFill>
                  <a:srgbClr val="000000"/>
                </a:solidFill>
              </a:rPr>
              <a:t>异常</a:t>
            </a:r>
            <a:r>
              <a:rPr lang="zh-CN" altLang="en-US" sz="1800" dirty="0" smtClean="0">
                <a:solidFill>
                  <a:srgbClr val="000000"/>
                </a:solidFill>
              </a:rPr>
              <a:t>事件</a:t>
            </a:r>
            <a:endParaRPr lang="zh-CN" altLang="zh-CN" sz="1800" dirty="0">
              <a:solidFill>
                <a:srgbClr val="000000"/>
              </a:solidFill>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10748" y="1478099"/>
            <a:ext cx="5217904" cy="317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DENCLUE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zh-CN" altLang="zh-CN" sz="1800" dirty="0">
                <a:solidFill>
                  <a:srgbClr val="000000"/>
                </a:solidFill>
              </a:rPr>
              <a:t>一周内每天各时间段的人群活动半径</a:t>
            </a:r>
            <a:endParaRPr lang="zh-CN" altLang="zh-CN" sz="1800" dirty="0">
              <a:solidFill>
                <a:srgbClr val="000000"/>
              </a:solidFill>
            </a:endParaRPr>
          </a:p>
        </p:txBody>
      </p:sp>
      <p:pic>
        <p:nvPicPr>
          <p:cNvPr id="10" name="图片 9" descr="C:\Users\zhu\Desktop\机器学习\聚类应用\1.png"/>
          <p:cNvPicPr/>
          <p:nvPr/>
        </p:nvPicPr>
        <p:blipFill>
          <a:blip r:embed="rId1">
            <a:extLst>
              <a:ext uri="{28A0092B-C50C-407E-A947-70E740481C1C}">
                <a14:useLocalDpi xmlns:a14="http://schemas.microsoft.com/office/drawing/2010/main" val="0"/>
              </a:ext>
            </a:extLst>
          </a:blip>
          <a:srcRect/>
          <a:stretch>
            <a:fillRect/>
          </a:stretch>
        </p:blipFill>
        <p:spPr bwMode="auto">
          <a:xfrm>
            <a:off x="2683510" y="1665606"/>
            <a:ext cx="3872230" cy="2298065"/>
          </a:xfrm>
          <a:prstGeom prst="rect">
            <a:avLst/>
          </a:prstGeom>
          <a:noFill/>
          <a:ln>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DENCLUE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zh-CN" altLang="zh-CN" sz="1800" dirty="0">
                <a:solidFill>
                  <a:srgbClr val="000000"/>
                </a:solidFill>
              </a:rPr>
              <a:t>利用</a:t>
            </a:r>
            <a:r>
              <a:rPr lang="en-US" altLang="zh-CN" sz="1800" dirty="0">
                <a:solidFill>
                  <a:srgbClr val="000000"/>
                </a:solidFill>
              </a:rPr>
              <a:t>OPTICS</a:t>
            </a:r>
            <a:r>
              <a:rPr lang="zh-CN" altLang="en-US" sz="1800" dirty="0">
                <a:solidFill>
                  <a:srgbClr val="000000"/>
                </a:solidFill>
              </a:rPr>
              <a:t>聚类进行雷电预报</a:t>
            </a:r>
            <a:endParaRPr lang="zh-CN" altLang="en-US" sz="1800" dirty="0">
              <a:solidFill>
                <a:srgbClr val="000000"/>
              </a:solidFill>
            </a:endParaRPr>
          </a:p>
        </p:txBody>
      </p:sp>
      <p:sp>
        <p:nvSpPr>
          <p:cNvPr id="3" name="文本框 2"/>
          <p:cNvSpPr txBox="1"/>
          <p:nvPr/>
        </p:nvSpPr>
        <p:spPr>
          <a:xfrm>
            <a:off x="1659890" y="1719580"/>
            <a:ext cx="1461135" cy="1426210"/>
          </a:xfrm>
          <a:prstGeom prst="rect">
            <a:avLst/>
          </a:prstGeom>
          <a:noFill/>
          <a:extLst>
            <a:ext uri="{909E8E84-426E-40DD-AFC4-6F175D3DCCD1}">
              <a14:hiddenFill xmlns:a14="http://schemas.microsoft.com/office/drawing/2010/main">
                <a:blipFill>
                  <a:blip r:embed="rId1"/>
                  <a:stretch>
                    <a:fillRect l="-1571" r="-714"/>
                  </a:stretch>
                </a:blipFill>
              </a14:hiddenFill>
            </a:ext>
          </a:extLst>
        </p:spPr>
        <p:txBody>
          <a:bodyPr/>
          <a:lstStyle/>
          <a:p>
            <a:endParaRPr lang="zh-CN" altLang="en-US">
              <a:noFill/>
            </a:endParaRPr>
          </a:p>
        </p:txBody>
      </p:sp>
      <p:sp>
        <p:nvSpPr>
          <p:cNvPr id="4" name="矩形 3"/>
          <p:cNvSpPr>
            <a:spLocks noChangeArrowheads="1"/>
          </p:cNvSpPr>
          <p:nvPr/>
        </p:nvSpPr>
        <p:spPr bwMode="auto">
          <a:xfrm>
            <a:off x="596900" y="1368771"/>
            <a:ext cx="8045450" cy="294576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lgn="l"/>
            <a:r>
              <a:rPr lang="zh-CN" altLang="zh-CN" sz="1600" dirty="0">
                <a:solidFill>
                  <a:srgbClr val="000000"/>
                </a:solidFill>
                <a:sym typeface="+mn-ea"/>
              </a:rPr>
              <a:t>随着科学技术的发展和现代化水平的提高，人们对于防雷预报的需求也越来越激烈。在气象工作者的努力下，建立了雷电监测网络，并积累了大量实时准确的雷电定位资料。</a:t>
            </a:r>
            <a:endParaRPr lang="zh-CN" altLang="zh-CN" sz="1600" dirty="0">
              <a:solidFill>
                <a:srgbClr val="000000"/>
              </a:solidFill>
              <a:sym typeface="+mn-ea"/>
            </a:endParaRPr>
          </a:p>
          <a:p>
            <a:pPr lvl="0" algn="l"/>
            <a:r>
              <a:rPr lang="zh-CN" altLang="zh-CN" sz="1600" dirty="0">
                <a:solidFill>
                  <a:srgbClr val="000000"/>
                </a:solidFill>
                <a:sym typeface="+mn-ea"/>
              </a:rPr>
              <a:t>本例分析了某日3:00~4:00从江苏省防雷中心采集的雷电数据，以10分钟作为一个时间间隔，对江苏雷电频率进行统计。经过多次试验，选取ε=0.16，MinPts=20。雷击闪电发生经纬度代表位置能够反映两个雷电物体之间的距离，因此时间权重值应该小于经纬度。</a:t>
            </a:r>
            <a:endParaRPr lang="zh-CN" altLang="zh-CN" sz="1600" dirty="0">
              <a:solidFill>
                <a:srgbClr val="000000"/>
              </a:solidFill>
              <a:sym typeface="+mn-ea"/>
            </a:endParaRPr>
          </a:p>
          <a:p>
            <a:pPr lvl="0" algn="l"/>
            <a:r>
              <a:rPr lang="zh-CN" altLang="zh-CN" sz="1600" dirty="0">
                <a:solidFill>
                  <a:srgbClr val="000000"/>
                </a:solidFill>
                <a:sym typeface="+mn-ea"/>
              </a:rPr>
              <a:t>经过OPTICS算法聚类后，将雷电簇存储在数据库中，标记时间段、集群ID等信息。</a:t>
            </a:r>
            <a:endParaRPr lang="zh-CN" altLang="zh-CN" sz="1600" dirty="0">
              <a:solidFill>
                <a:srgbClr val="000000"/>
              </a:solidFill>
              <a:sym typeface="+mn-ea"/>
            </a:endParaRPr>
          </a:p>
          <a:p>
            <a:pPr lvl="0" algn="l"/>
            <a:r>
              <a:rPr lang="zh-CN" altLang="zh-CN" sz="1600" dirty="0">
                <a:solidFill>
                  <a:srgbClr val="000000"/>
                </a:solidFill>
                <a:sym typeface="+mn-ea"/>
              </a:rPr>
              <a:t>求出各时间段雷暴云所对应雷电簇的中心，根据连续时段中心的位置偏移可得雷暴云的平均移向速度，将当前时刻的雷暴云分布在该速度和方向上平移可进行雷电落区预报。</a:t>
            </a:r>
            <a:endParaRPr lang="zh-CN" altLang="zh-CN" sz="1600" dirty="0">
              <a:solidFill>
                <a:srgbClr val="000000"/>
              </a:solidFill>
              <a:sym typeface="+mn-ea"/>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473117"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基于层次聚类</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层次聚类的应用广泛程度仅次于基于划分的聚类，核心思想就是通过对数据集按照层次，把数据划分到不同层的簇，从而形成一个树形的聚类结构。层次聚类算法可以揭示数据的分层结构，在树形结构上不同层次进行划分，可以得到不同粒度的聚类结果。按照层次聚类的过程分为自底向上的聚合聚类和自顶向下的分裂聚类。聚合聚类以</a:t>
            </a:r>
            <a:r>
              <a:rPr lang="en-US" altLang="zh-CN" sz="1800" dirty="0">
                <a:solidFill>
                  <a:srgbClr val="000000"/>
                </a:solidFill>
              </a:rPr>
              <a:t>AGNES</a:t>
            </a:r>
            <a:r>
              <a:rPr lang="zh-CN" altLang="zh-CN" sz="1800" dirty="0">
                <a:solidFill>
                  <a:srgbClr val="000000"/>
                </a:solidFill>
              </a:rPr>
              <a:t>、</a:t>
            </a:r>
            <a:r>
              <a:rPr lang="en-US" altLang="zh-CN" sz="1800" dirty="0">
                <a:solidFill>
                  <a:srgbClr val="000000"/>
                </a:solidFill>
              </a:rPr>
              <a:t>BIRCH</a:t>
            </a:r>
            <a:r>
              <a:rPr lang="zh-CN" altLang="zh-CN" sz="1800" dirty="0">
                <a:solidFill>
                  <a:srgbClr val="000000"/>
                </a:solidFill>
              </a:rPr>
              <a:t>、</a:t>
            </a:r>
            <a:r>
              <a:rPr lang="en-US" altLang="zh-CN" sz="1800" dirty="0">
                <a:solidFill>
                  <a:srgbClr val="000000"/>
                </a:solidFill>
              </a:rPr>
              <a:t>ROCK</a:t>
            </a:r>
            <a:r>
              <a:rPr lang="zh-CN" altLang="zh-CN" sz="1800" dirty="0">
                <a:solidFill>
                  <a:srgbClr val="000000"/>
                </a:solidFill>
              </a:rPr>
              <a:t>等算法为代表，分裂聚类以</a:t>
            </a:r>
            <a:r>
              <a:rPr lang="en-US" altLang="zh-CN" sz="1800" dirty="0">
                <a:solidFill>
                  <a:srgbClr val="000000"/>
                </a:solidFill>
              </a:rPr>
              <a:t>DIANA</a:t>
            </a:r>
            <a:r>
              <a:rPr lang="zh-CN" altLang="zh-CN" sz="1800" dirty="0">
                <a:solidFill>
                  <a:srgbClr val="000000"/>
                </a:solidFill>
              </a:rPr>
              <a:t>算法为代表。</a:t>
            </a:r>
            <a:endParaRPr lang="zh-CN" altLang="zh-CN" sz="1800" dirty="0">
              <a:solidFill>
                <a:srgbClr val="000000"/>
              </a:solidFill>
            </a:endParaRPr>
          </a:p>
          <a:p>
            <a:r>
              <a:rPr lang="zh-CN" altLang="zh-CN" sz="1800" dirty="0">
                <a:solidFill>
                  <a:srgbClr val="000000"/>
                </a:solidFill>
              </a:rPr>
              <a:t>自底向上的聚合聚类将每个样本看作一个簇，初始状态下簇的数目等于样本的数目，然后根据算法的规则对样本进行合并，直到满足算法的终止条件。自顶向下的分裂聚类先将所有样本看作属于同一个簇，然后逐渐分裂成更小的簇，直到满足算法终止条件为止。目前大多数是自底向上的聚合聚类，自顶向下的分裂聚类比较少</a:t>
            </a:r>
            <a:endParaRPr lang="en-US" altLang="zh-CN" sz="1800" dirty="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7425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en-US" altLang="zh-CN" sz="1800" dirty="0" smtClean="0">
                    <a:solidFill>
                      <a:srgbClr val="000000"/>
                    </a:solidFill>
                  </a:rPr>
                  <a:t>BIRCH</a:t>
                </a:r>
                <a:r>
                  <a:rPr lang="zh-CN" altLang="zh-CN" sz="1800" dirty="0">
                    <a:solidFill>
                      <a:srgbClr val="000000"/>
                    </a:solidFill>
                  </a:rPr>
                  <a:t>（</a:t>
                </a:r>
                <a:r>
                  <a:rPr lang="en-US" altLang="zh-CN" sz="1800" dirty="0">
                    <a:solidFill>
                      <a:srgbClr val="000000"/>
                    </a:solidFill>
                  </a:rPr>
                  <a:t>Balanced Iterative Reducing and Clustering using Hierarchies</a:t>
                </a:r>
                <a:r>
                  <a:rPr lang="zh-CN" altLang="zh-CN" sz="1800" dirty="0">
                    <a:solidFill>
                      <a:srgbClr val="000000"/>
                    </a:solidFill>
                  </a:rPr>
                  <a:t>）算法的全称是：利用层次方法的平衡迭代规约和聚类</a:t>
                </a:r>
                <a:endParaRPr lang="en-US" altLang="zh-CN" sz="1800" dirty="0">
                  <a:solidFill>
                    <a:srgbClr val="000000"/>
                  </a:solidFill>
                </a:endParaRPr>
              </a:p>
              <a:p>
                <a:pPr lvl="0"/>
                <a:r>
                  <a:rPr lang="en-US" altLang="zh-CN" sz="1800" dirty="0">
                    <a:solidFill>
                      <a:srgbClr val="000000"/>
                    </a:solidFill>
                  </a:rPr>
                  <a:t>BIRCH</a:t>
                </a:r>
                <a:r>
                  <a:rPr lang="zh-CN" altLang="zh-CN" sz="1800" dirty="0">
                    <a:solidFill>
                      <a:srgbClr val="000000"/>
                    </a:solidFill>
                  </a:rPr>
                  <a:t>算法克服了</a:t>
                </a:r>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a:solidFill>
                      <a:srgbClr val="000000"/>
                    </a:solidFill>
                  </a:rPr>
                  <a:t>均值算法需要人工确定</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值，且</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值的选取对于聚类结果影响较大的缺点。</a:t>
                </a:r>
                <a:r>
                  <a:rPr lang="en-US" altLang="zh-CN" sz="1800" dirty="0">
                    <a:solidFill>
                      <a:srgbClr val="000000"/>
                    </a:solidFill>
                  </a:rPr>
                  <a:t>BIRCH</a:t>
                </a:r>
                <a:r>
                  <a:rPr lang="zh-CN" altLang="zh-CN" sz="1800" dirty="0">
                    <a:solidFill>
                      <a:srgbClr val="000000"/>
                    </a:solidFill>
                  </a:rPr>
                  <a:t>算法的</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值设定是可选择的，默认情况下不需要选取。</a:t>
                </a:r>
                <a:r>
                  <a:rPr lang="en-US" altLang="zh-CN" sz="1800" dirty="0">
                    <a:solidFill>
                      <a:srgbClr val="000000"/>
                    </a:solidFill>
                  </a:rPr>
                  <a:t>BIRCH</a:t>
                </a:r>
                <a:r>
                  <a:rPr lang="zh-CN" altLang="zh-CN" sz="1800" dirty="0">
                    <a:solidFill>
                      <a:srgbClr val="000000"/>
                    </a:solidFill>
                  </a:rPr>
                  <a:t>算法只需要对数据集扫描一次就可以得出聚类结果，因此在大规模数据集情况下速度快</a:t>
                </a:r>
                <a:endParaRPr lang="en-US" altLang="zh-CN" sz="1800" dirty="0">
                  <a:solidFill>
                    <a:srgbClr val="000000"/>
                  </a:solidFill>
                </a:endParaRPr>
              </a:p>
              <a:p>
                <a:pPr lvl="0"/>
                <a:r>
                  <a:rPr lang="en-US" altLang="zh-CN" sz="1800" dirty="0">
                    <a:solidFill>
                      <a:srgbClr val="000000"/>
                    </a:solidFill>
                  </a:rPr>
                  <a:t>BIRCH</a:t>
                </a:r>
                <a:r>
                  <a:rPr lang="zh-CN" altLang="zh-CN" sz="1800" dirty="0">
                    <a:solidFill>
                      <a:srgbClr val="000000"/>
                    </a:solidFill>
                  </a:rPr>
                  <a:t>算法的核心就是构建一个聚类特征树（</a:t>
                </a:r>
                <a:r>
                  <a:rPr lang="en-US" altLang="zh-CN" sz="1800" dirty="0">
                    <a:solidFill>
                      <a:srgbClr val="000000"/>
                    </a:solidFill>
                  </a:rPr>
                  <a:t>Clustering Feature Tree</a:t>
                </a:r>
                <a:r>
                  <a:rPr lang="zh-CN" altLang="zh-CN" sz="1800" dirty="0">
                    <a:solidFill>
                      <a:srgbClr val="000000"/>
                    </a:solidFill>
                  </a:rPr>
                  <a:t>，</a:t>
                </a:r>
                <a:r>
                  <a:rPr lang="en-US" altLang="zh-CN" sz="1800" dirty="0">
                    <a:solidFill>
                      <a:srgbClr val="000000"/>
                    </a:solidFill>
                  </a:rPr>
                  <a:t>CF-Tree</a:t>
                </a:r>
                <a:r>
                  <a:rPr lang="zh-CN" altLang="zh-CN" sz="1800" dirty="0">
                    <a:solidFill>
                      <a:srgbClr val="000000"/>
                    </a:solidFill>
                  </a:rPr>
                  <a:t>），聚类特征树的每一个节点都是由若干个聚类特征（</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）组成的</a:t>
                </a:r>
                <a:endParaRPr lang="en-US" altLang="zh-CN" sz="1800" dirty="0">
                  <a:solidFill>
                    <a:srgbClr val="000000"/>
                  </a:solidFill>
                </a:endParaRPr>
              </a:p>
              <a:p>
                <a:pPr lvl="0"/>
                <a:r>
                  <a:rPr lang="en-US" altLang="zh-CN" sz="1800" dirty="0">
                    <a:solidFill>
                      <a:srgbClr val="000000"/>
                    </a:solidFill>
                  </a:rPr>
                  <a:t>CF-Tree</a:t>
                </a:r>
                <a:r>
                  <a:rPr lang="zh-CN" altLang="zh-CN" sz="1800" dirty="0">
                    <a:solidFill>
                      <a:srgbClr val="000000"/>
                    </a:solidFill>
                  </a:rPr>
                  <a:t>中包含三个重要的变量：枝平衡因子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，空间阈值</a:t>
                </a:r>
                <a14:m>
                  <m:oMath xmlns:m="http://schemas.openxmlformats.org/officeDocument/2006/math">
                    <m:r>
                      <a:rPr lang="en-US" altLang="zh-CN" sz="1800">
                        <a:solidFill>
                          <a:srgbClr val="000000"/>
                        </a:solidFill>
                        <a:latin typeface="Cambria Math" panose="02040503050406030204" pitchFamily="18" charset="0"/>
                      </a:rPr>
                      <m:t>𝑇</m:t>
                    </m:r>
                  </m:oMath>
                </a14:m>
                <a:endParaRPr lang="en-US" altLang="zh-CN" sz="1800" dirty="0" smtClean="0">
                  <a:solidFill>
                    <a:srgbClr val="000000"/>
                  </a:solidFill>
                </a:endParaRPr>
              </a:p>
              <a:p>
                <a:pPr lvl="1"/>
                <a:r>
                  <a:rPr lang="zh-CN" altLang="zh-CN" sz="1400" dirty="0" smtClean="0">
                    <a:solidFill>
                      <a:srgbClr val="000000"/>
                    </a:solidFill>
                  </a:rPr>
                  <a:t>枝</a:t>
                </a:r>
                <a:r>
                  <a:rPr lang="zh-CN" altLang="zh-CN" sz="1400" dirty="0">
                    <a:solidFill>
                      <a:srgbClr val="000000"/>
                    </a:solidFill>
                  </a:rPr>
                  <a:t>平衡因子</a:t>
                </a:r>
                <a14:m>
                  <m:oMath xmlns:m="http://schemas.openxmlformats.org/officeDocument/2006/math">
                    <m:r>
                      <a:rPr lang="en-US" altLang="zh-CN" sz="1400">
                        <a:solidFill>
                          <a:srgbClr val="000000"/>
                        </a:solidFill>
                        <a:latin typeface="Cambria Math" panose="02040503050406030204" pitchFamily="18" charset="0"/>
                      </a:rPr>
                      <m:t>𝐵</m:t>
                    </m:r>
                  </m:oMath>
                </a14:m>
                <a:r>
                  <a:rPr lang="zh-CN" altLang="zh-CN" sz="1400" dirty="0">
                    <a:solidFill>
                      <a:srgbClr val="000000"/>
                    </a:solidFill>
                  </a:rPr>
                  <a:t>表示每个非叶节点包含最大的</a:t>
                </a:r>
                <a14:m>
                  <m:oMath xmlns:m="http://schemas.openxmlformats.org/officeDocument/2006/math">
                    <m:r>
                      <a:rPr lang="en-US" altLang="zh-CN" sz="1400">
                        <a:solidFill>
                          <a:srgbClr val="000000"/>
                        </a:solidFill>
                        <a:latin typeface="Cambria Math" panose="02040503050406030204" pitchFamily="18" charset="0"/>
                      </a:rPr>
                      <m:t>𝐶𝐹</m:t>
                    </m:r>
                  </m:oMath>
                </a14:m>
                <a:r>
                  <a:rPr lang="zh-CN" altLang="zh-CN" sz="1400" dirty="0">
                    <a:solidFill>
                      <a:srgbClr val="000000"/>
                    </a:solidFill>
                  </a:rPr>
                  <a:t>数为</a:t>
                </a:r>
                <a14:m>
                  <m:oMath xmlns:m="http://schemas.openxmlformats.org/officeDocument/2006/math">
                    <m:r>
                      <a:rPr lang="en-US" altLang="zh-CN" sz="1400">
                        <a:solidFill>
                          <a:srgbClr val="000000"/>
                        </a:solidFill>
                        <a:latin typeface="Cambria Math" panose="02040503050406030204" pitchFamily="18" charset="0"/>
                      </a:rPr>
                      <m:t>𝐵</m:t>
                    </m:r>
                  </m:oMath>
                </a14:m>
                <a:endParaRPr lang="en-US" altLang="zh-CN" sz="1400" dirty="0" smtClean="0">
                  <a:solidFill>
                    <a:srgbClr val="000000"/>
                  </a:solidFill>
                </a:endParaRPr>
              </a:p>
              <a:p>
                <a:pPr lvl="1"/>
                <a:r>
                  <a:rPr lang="zh-CN" altLang="zh-CN" sz="1400" dirty="0">
                    <a:solidFill>
                      <a:srgbClr val="000000"/>
                    </a:solidFill>
                  </a:rPr>
                  <a:t>叶平衡因子</a:t>
                </a:r>
                <a14:m>
                  <m:oMath xmlns:m="http://schemas.openxmlformats.org/officeDocument/2006/math">
                    <m:r>
                      <a:rPr lang="en-US" altLang="zh-CN" sz="1400">
                        <a:solidFill>
                          <a:srgbClr val="000000"/>
                        </a:solidFill>
                        <a:latin typeface="Cambria Math" panose="02040503050406030204" pitchFamily="18" charset="0"/>
                      </a:rPr>
                      <m:t>𝐿</m:t>
                    </m:r>
                  </m:oMath>
                </a14:m>
                <a:r>
                  <a:rPr lang="zh-CN" altLang="zh-CN" sz="1400" dirty="0">
                    <a:solidFill>
                      <a:srgbClr val="000000"/>
                    </a:solidFill>
                  </a:rPr>
                  <a:t>表示每个叶节点包含最大的</a:t>
                </a:r>
                <a14:m>
                  <m:oMath xmlns:m="http://schemas.openxmlformats.org/officeDocument/2006/math">
                    <m:r>
                      <a:rPr lang="en-US" altLang="zh-CN" sz="1400">
                        <a:solidFill>
                          <a:srgbClr val="000000"/>
                        </a:solidFill>
                        <a:latin typeface="Cambria Math" panose="02040503050406030204" pitchFamily="18" charset="0"/>
                      </a:rPr>
                      <m:t>𝐶𝐹</m:t>
                    </m:r>
                  </m:oMath>
                </a14:m>
                <a:r>
                  <a:rPr lang="zh-CN" altLang="zh-CN" sz="1400" dirty="0">
                    <a:solidFill>
                      <a:srgbClr val="000000"/>
                    </a:solidFill>
                  </a:rPr>
                  <a:t>数为</a:t>
                </a:r>
                <a14:m>
                  <m:oMath xmlns:m="http://schemas.openxmlformats.org/officeDocument/2006/math">
                    <m:r>
                      <a:rPr lang="en-US" altLang="zh-CN" sz="1400">
                        <a:solidFill>
                          <a:srgbClr val="000000"/>
                        </a:solidFill>
                        <a:latin typeface="Cambria Math" panose="02040503050406030204" pitchFamily="18" charset="0"/>
                      </a:rPr>
                      <m:t>𝐿</m:t>
                    </m:r>
                  </m:oMath>
                </a14:m>
                <a:endParaRPr lang="en-US" altLang="zh-CN" sz="1400" dirty="0" smtClean="0">
                  <a:solidFill>
                    <a:srgbClr val="000000"/>
                  </a:solidFill>
                </a:endParaRPr>
              </a:p>
              <a:p>
                <a:pPr lvl="1"/>
                <a:r>
                  <a:rPr lang="zh-CN" altLang="zh-CN" sz="1400" dirty="0">
                    <a:solidFill>
                      <a:srgbClr val="000000"/>
                    </a:solidFill>
                  </a:rPr>
                  <a:t>空间阈值</a:t>
                </a:r>
                <a14:m>
                  <m:oMath xmlns:m="http://schemas.openxmlformats.org/officeDocument/2006/math">
                    <m:r>
                      <a:rPr lang="en-US" altLang="zh-CN" sz="1400">
                        <a:solidFill>
                          <a:srgbClr val="000000"/>
                        </a:solidFill>
                        <a:latin typeface="Cambria Math" panose="02040503050406030204" pitchFamily="18" charset="0"/>
                      </a:rPr>
                      <m:t>𝑇</m:t>
                    </m:r>
                  </m:oMath>
                </a14:m>
                <a:r>
                  <a:rPr lang="zh-CN" altLang="zh-CN" sz="1400" dirty="0">
                    <a:solidFill>
                      <a:srgbClr val="000000"/>
                    </a:solidFill>
                  </a:rPr>
                  <a:t>表示叶节点每个</a:t>
                </a:r>
                <a14:m>
                  <m:oMath xmlns:m="http://schemas.openxmlformats.org/officeDocument/2006/math">
                    <m:r>
                      <a:rPr lang="en-US" altLang="zh-CN" sz="1400">
                        <a:solidFill>
                          <a:srgbClr val="000000"/>
                        </a:solidFill>
                        <a:latin typeface="Cambria Math" panose="02040503050406030204" pitchFamily="18" charset="0"/>
                      </a:rPr>
                      <m:t>𝐶𝐹</m:t>
                    </m:r>
                  </m:oMath>
                </a14:m>
                <a:r>
                  <a:rPr lang="zh-CN" altLang="zh-CN" sz="1400" dirty="0">
                    <a:solidFill>
                      <a:srgbClr val="000000"/>
                    </a:solidFill>
                  </a:rPr>
                  <a:t>的最大样本空间阈值，也就是说在叶节点</a:t>
                </a:r>
                <a14:m>
                  <m:oMath xmlns:m="http://schemas.openxmlformats.org/officeDocument/2006/math">
                    <m:r>
                      <a:rPr lang="en-US" altLang="zh-CN" sz="1400">
                        <a:solidFill>
                          <a:srgbClr val="000000"/>
                        </a:solidFill>
                        <a:latin typeface="Cambria Math" panose="02040503050406030204" pitchFamily="18" charset="0"/>
                      </a:rPr>
                      <m:t>𝐶𝐹</m:t>
                    </m:r>
                  </m:oMath>
                </a14:m>
                <a:r>
                  <a:rPr lang="zh-CN" altLang="zh-CN" sz="1400" dirty="0">
                    <a:solidFill>
                      <a:srgbClr val="000000"/>
                    </a:solidFill>
                  </a:rPr>
                  <a:t>对应子簇中的所有样本点，一定要在半径小于</a:t>
                </a:r>
                <a14:m>
                  <m:oMath xmlns:m="http://schemas.openxmlformats.org/officeDocument/2006/math">
                    <m:r>
                      <a:rPr lang="en-US" altLang="zh-CN" sz="1400">
                        <a:solidFill>
                          <a:srgbClr val="000000"/>
                        </a:solidFill>
                        <a:latin typeface="Cambria Math" panose="02040503050406030204" pitchFamily="18" charset="0"/>
                      </a:rPr>
                      <m:t>𝑇</m:t>
                    </m:r>
                  </m:oMath>
                </a14:m>
                <a:r>
                  <a:rPr lang="zh-CN" altLang="zh-CN" sz="1400" dirty="0">
                    <a:solidFill>
                      <a:srgbClr val="000000"/>
                    </a:solidFill>
                  </a:rPr>
                  <a:t>的一个超球</a:t>
                </a:r>
                <a:r>
                  <a:rPr lang="zh-CN" altLang="zh-CN" sz="1400" dirty="0" smtClean="0">
                    <a:solidFill>
                      <a:srgbClr val="000000"/>
                    </a:solidFill>
                  </a:rPr>
                  <a:t>体内</a:t>
                </a:r>
                <a:endParaRPr lang="zh-CN" altLang="zh-CN" sz="14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742563"/>
              </a:xfrm>
              <a:prstGeom prst="rect">
                <a:avLst/>
              </a:prstGeom>
              <a:blipFill rotWithShape="1">
                <a:blip r:embed="rId1"/>
                <a:stretch>
                  <a:fillRect l="-530" t="-1303" b="-4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聚类方法分类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a:solidFill>
                  <a:srgbClr val="000000"/>
                </a:solidFill>
              </a:rPr>
              <a:t>基于划分的聚类</a:t>
            </a:r>
            <a:endParaRPr lang="en-US" altLang="zh-CN" sz="1800">
              <a:solidFill>
                <a:srgbClr val="000000"/>
              </a:solidFill>
            </a:endParaRPr>
          </a:p>
          <a:p>
            <a:r>
              <a:rPr lang="zh-CN" altLang="en-US" sz="1800">
                <a:solidFill>
                  <a:srgbClr val="000000"/>
                </a:solidFill>
              </a:rPr>
              <a:t>基于层次的聚类</a:t>
            </a:r>
            <a:endParaRPr lang="en-US" altLang="zh-CN" sz="1800">
              <a:solidFill>
                <a:srgbClr val="000000"/>
              </a:solidFill>
            </a:endParaRPr>
          </a:p>
          <a:p>
            <a:r>
              <a:rPr lang="zh-CN" altLang="en-US" sz="1800">
                <a:solidFill>
                  <a:srgbClr val="000000"/>
                </a:solidFill>
              </a:rPr>
              <a:t>基于密度的聚类</a:t>
            </a:r>
            <a:endParaRPr lang="en-US" altLang="zh-CN" sz="1800">
              <a:solidFill>
                <a:srgbClr val="000000"/>
              </a:solidFill>
            </a:endParaRPr>
          </a:p>
          <a:p>
            <a:r>
              <a:rPr lang="zh-CN" altLang="en-US" sz="1800">
                <a:solidFill>
                  <a:srgbClr val="000000"/>
                </a:solidFill>
              </a:rPr>
              <a:t>基于网格的聚类</a:t>
            </a:r>
            <a:endParaRPr lang="en-US" altLang="zh-CN" sz="1800">
              <a:solidFill>
                <a:srgbClr val="000000"/>
              </a:solidFill>
            </a:endParaRPr>
          </a:p>
          <a:p>
            <a:r>
              <a:rPr lang="zh-CN" altLang="en-US" sz="1800">
                <a:solidFill>
                  <a:srgbClr val="000000"/>
                </a:solidFill>
              </a:rPr>
              <a:t>基于模型的聚类</a:t>
            </a:r>
            <a:endParaRPr lang="en-US" altLang="zh-CN" sz="1800" dirty="0">
              <a:solidFill>
                <a:srgbClr val="000000"/>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zh-CN" altLang="en-US" sz="1800" dirty="0" smtClean="0">
                    <a:solidFill>
                      <a:srgbClr val="000000"/>
                    </a:solidFill>
                  </a:rPr>
                  <a:t>下图</a:t>
                </a:r>
                <a:r>
                  <a:rPr lang="en-US" altLang="zh-CN" sz="1800" dirty="0" smtClean="0">
                    <a:solidFill>
                      <a:srgbClr val="000000"/>
                    </a:solidFill>
                  </a:rPr>
                  <a:t>CF-Tree</a:t>
                </a:r>
                <a:r>
                  <a:rPr lang="zh-CN" altLang="zh-CN" sz="1800" dirty="0">
                    <a:solidFill>
                      <a:srgbClr val="000000"/>
                    </a:solidFill>
                  </a:rPr>
                  <a:t>中，枝平衡因子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为</a:t>
                </a:r>
                <a:r>
                  <a:rPr lang="en-US" altLang="zh-CN" sz="1800" dirty="0">
                    <a:solidFill>
                      <a:srgbClr val="000000"/>
                    </a:solidFill>
                  </a:rPr>
                  <a:t>6</a:t>
                </a:r>
                <a:r>
                  <a:rPr lang="zh-CN" altLang="zh-CN" sz="1800" dirty="0">
                    <a:solidFill>
                      <a:srgbClr val="000000"/>
                    </a:solidFill>
                  </a:rPr>
                  <a:t>，叶平衡因子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为</a:t>
                </a:r>
                <a:r>
                  <a:rPr lang="en-US" altLang="zh-CN" sz="1800" dirty="0">
                    <a:solidFill>
                      <a:srgbClr val="000000"/>
                    </a:solidFill>
                  </a:rPr>
                  <a:t>5</a:t>
                </a:r>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69332"/>
              </a:xfrm>
              <a:prstGeom prst="rect">
                <a:avLst/>
              </a:prstGeom>
              <a:blipFill rotWithShape="1">
                <a:blip r:embed="rId1"/>
                <a:stretch>
                  <a:fillRect l="-530" t="-13115" b="-262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587" y="1431820"/>
            <a:ext cx="53308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14773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CF-Tree</a:t>
                </a:r>
                <a:r>
                  <a:rPr lang="zh-CN" altLang="zh-CN" sz="1800" dirty="0">
                    <a:solidFill>
                      <a:srgbClr val="000000"/>
                    </a:solidFill>
                  </a:rPr>
                  <a:t>的构建是一个从无到有的过程，一开始</a:t>
                </a:r>
                <a:r>
                  <a:rPr lang="en-US" altLang="zh-CN" sz="1800" dirty="0">
                    <a:solidFill>
                      <a:srgbClr val="000000"/>
                    </a:solidFill>
                  </a:rPr>
                  <a:t>CF-Tree</a:t>
                </a:r>
                <a:r>
                  <a:rPr lang="zh-CN" altLang="zh-CN" sz="1800" dirty="0">
                    <a:solidFill>
                      <a:srgbClr val="000000"/>
                    </a:solidFill>
                  </a:rPr>
                  <a:t>是空的，不包含任何样本点，然后从数据集的第一个样本点开始逐一插入。当插入新的数据点满足枝平衡因子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和叶平衡因子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的约束时，直接插入即可，当新数据点的插入导致</a:t>
                </a:r>
                <a:r>
                  <a:rPr lang="en-US" altLang="zh-CN" sz="1800" dirty="0">
                    <a:solidFill>
                      <a:srgbClr val="000000"/>
                    </a:solidFill>
                  </a:rPr>
                  <a:t>CF-Tree</a:t>
                </a:r>
                <a:r>
                  <a:rPr lang="zh-CN" altLang="zh-CN" sz="1800" dirty="0">
                    <a:solidFill>
                      <a:srgbClr val="000000"/>
                    </a:solidFill>
                  </a:rPr>
                  <a:t>不满足枝平衡因子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或叶平衡因子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的约束时，节点就需要进行分裂</a:t>
                </a:r>
                <a:r>
                  <a:rPr lang="zh-CN" altLang="zh-CN" sz="1800" dirty="0" smtClean="0">
                    <a:solidFill>
                      <a:srgbClr val="000000"/>
                    </a:solidFill>
                  </a:rPr>
                  <a:t>。</a:t>
                </a:r>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1477328"/>
              </a:xfrm>
              <a:prstGeom prst="rect">
                <a:avLst/>
              </a:prstGeom>
              <a:blipFill rotWithShape="1">
                <a:blip r:embed="rId1"/>
                <a:stretch>
                  <a:fillRect l="-530" t="-3306" b="-454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当</a:t>
                </a:r>
                <a14:m>
                  <m:oMath xmlns:m="http://schemas.openxmlformats.org/officeDocument/2006/math">
                    <m:r>
                      <a:rPr lang="en-US" altLang="zh-CN" sz="1800">
                        <a:solidFill>
                          <a:srgbClr val="000000"/>
                        </a:solidFill>
                        <a:latin typeface="Cambria Math" panose="02040503050406030204" pitchFamily="18" charset="0"/>
                      </a:rPr>
                      <m:t>𝐵</m:t>
                    </m:r>
                    <m:r>
                      <a:rPr lang="en-US" altLang="zh-CN" sz="1800">
                        <a:solidFill>
                          <a:srgbClr val="000000"/>
                        </a:solidFill>
                        <a:latin typeface="Cambria Math" panose="02040503050406030204" pitchFamily="18" charset="0"/>
                      </a:rPr>
                      <m:t>=3</m:t>
                    </m:r>
                  </m:oMath>
                </a14:m>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𝐿</m:t>
                    </m:r>
                    <m:r>
                      <a:rPr lang="en-US" altLang="zh-CN" sz="1800">
                        <a:solidFill>
                          <a:srgbClr val="000000"/>
                        </a:solidFill>
                        <a:latin typeface="Cambria Math" panose="02040503050406030204" pitchFamily="18" charset="0"/>
                      </a:rPr>
                      <m:t>=2</m:t>
                    </m:r>
                  </m:oMath>
                </a14:m>
                <a:r>
                  <a:rPr lang="zh-CN" altLang="zh-CN" sz="1800" dirty="0">
                    <a:solidFill>
                      <a:srgbClr val="000000"/>
                    </a:solidFill>
                  </a:rPr>
                  <a:t>时，插入新节点导致</a:t>
                </a:r>
                <a:r>
                  <a:rPr lang="en-US" altLang="zh-CN" sz="1800" dirty="0">
                    <a:solidFill>
                      <a:srgbClr val="000000"/>
                    </a:solidFill>
                  </a:rPr>
                  <a:t>CF-Tree</a:t>
                </a:r>
                <a:r>
                  <a:rPr lang="zh-CN" altLang="zh-CN" sz="1800" dirty="0">
                    <a:solidFill>
                      <a:srgbClr val="000000"/>
                    </a:solidFill>
                  </a:rPr>
                  <a:t>违反约束而节点进行分裂</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69332"/>
              </a:xfrm>
              <a:prstGeom prst="rect">
                <a:avLst/>
              </a:prstGeom>
              <a:blipFill rotWithShape="1">
                <a:blip r:embed="rId1"/>
                <a:stretch>
                  <a:fillRect l="-530" t="-13115" b="-262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10" name="Picture 254"/>
          <p:cNvPicPr/>
          <p:nvPr/>
        </p:nvPicPr>
        <p:blipFill>
          <a:blip r:embed="rId2"/>
          <a:stretch>
            <a:fillRect/>
          </a:stretch>
        </p:blipFill>
        <p:spPr>
          <a:xfrm>
            <a:off x="1408113" y="1922863"/>
            <a:ext cx="2006600" cy="2033270"/>
          </a:xfrm>
          <a:prstGeom prst="rect">
            <a:avLst/>
          </a:prstGeom>
        </p:spPr>
      </p:pic>
      <p:pic>
        <p:nvPicPr>
          <p:cNvPr id="13" name="Picture 2084"/>
          <p:cNvPicPr/>
          <p:nvPr/>
        </p:nvPicPr>
        <p:blipFill>
          <a:blip r:embed="rId3"/>
          <a:stretch>
            <a:fillRect/>
          </a:stretch>
        </p:blipFill>
        <p:spPr>
          <a:xfrm>
            <a:off x="4998444" y="1922863"/>
            <a:ext cx="2029460" cy="202692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923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新的正方形节点插入按照叶节点分裂方法，会导致根节点违反枝平衡因子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约束，因此非叶节点需要进行分裂。在分裂时，选择与原数据点距离最远的数据点成为新的</a:t>
                </a:r>
                <a14:m>
                  <m:oMath xmlns:m="http://schemas.openxmlformats.org/officeDocument/2006/math">
                    <m:r>
                      <a:rPr lang="en-US" altLang="zh-CN" sz="1800">
                        <a:solidFill>
                          <a:srgbClr val="000000"/>
                        </a:solidFill>
                        <a:latin typeface="Cambria Math" panose="02040503050406030204" pitchFamily="18" charset="0"/>
                      </a:rPr>
                      <m:t>𝐶𝐹</m:t>
                    </m:r>
                  </m:oMath>
                </a14:m>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923330"/>
              </a:xfrm>
              <a:prstGeom prst="rect">
                <a:avLst/>
              </a:prstGeom>
              <a:blipFill rotWithShape="1">
                <a:blip r:embed="rId1"/>
                <a:stretch>
                  <a:fillRect l="-530" t="-4605" b="-72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14" name="Picture 2085"/>
          <p:cNvPicPr/>
          <p:nvPr/>
        </p:nvPicPr>
        <p:blipFill>
          <a:blip r:embed="rId2"/>
          <a:stretch>
            <a:fillRect/>
          </a:stretch>
        </p:blipFill>
        <p:spPr>
          <a:xfrm>
            <a:off x="1281596" y="2074959"/>
            <a:ext cx="2108200" cy="2123440"/>
          </a:xfrm>
          <a:prstGeom prst="rect">
            <a:avLst/>
          </a:prstGeom>
        </p:spPr>
      </p:pic>
      <p:pic>
        <p:nvPicPr>
          <p:cNvPr id="15" name="Picture 96"/>
          <p:cNvPicPr/>
          <p:nvPr/>
        </p:nvPicPr>
        <p:blipFill>
          <a:blip r:embed="rId3">
            <a:extLst>
              <a:ext uri="{28A0092B-C50C-407E-A947-70E740481C1C}">
                <a14:useLocalDpi xmlns:a14="http://schemas.microsoft.com/office/drawing/2010/main" val="0"/>
              </a:ext>
            </a:extLst>
          </a:blip>
          <a:srcRect/>
          <a:stretch>
            <a:fillRect/>
          </a:stretch>
        </p:blipFill>
        <p:spPr bwMode="auto">
          <a:xfrm>
            <a:off x="4420429" y="2079445"/>
            <a:ext cx="2628900" cy="2131060"/>
          </a:xfrm>
          <a:prstGeom prst="rect">
            <a:avLst/>
          </a:prstGeom>
          <a:noFill/>
          <a:ln>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6379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构建</a:t>
                </a:r>
                <a:r>
                  <a:rPr lang="en-US" altLang="zh-CN" sz="1800" dirty="0">
                    <a:solidFill>
                      <a:srgbClr val="000000"/>
                    </a:solidFill>
                  </a:rPr>
                  <a:t>CF-Tree</a:t>
                </a:r>
                <a:r>
                  <a:rPr lang="zh-CN" altLang="zh-CN" sz="1800" dirty="0">
                    <a:solidFill>
                      <a:srgbClr val="000000"/>
                    </a:solidFill>
                  </a:rPr>
                  <a:t>的过程为：</a:t>
                </a:r>
              </a:p>
              <a:p>
                <a:r>
                  <a:rPr lang="zh-CN" altLang="zh-CN" sz="1800" dirty="0" smtClean="0">
                    <a:solidFill>
                      <a:srgbClr val="000000"/>
                    </a:solidFill>
                  </a:rPr>
                  <a:t>选择</a:t>
                </a:r>
                <a:r>
                  <a:rPr lang="zh-CN" altLang="zh-CN" sz="1800" dirty="0">
                    <a:solidFill>
                      <a:srgbClr val="000000"/>
                    </a:solidFill>
                  </a:rPr>
                  <a:t>第一个样本点作为根节点</a:t>
                </a:r>
              </a:p>
              <a:p>
                <a:r>
                  <a:rPr lang="zh-CN" altLang="zh-CN" sz="1800" dirty="0" smtClean="0">
                    <a:solidFill>
                      <a:srgbClr val="000000"/>
                    </a:solidFill>
                  </a:rPr>
                  <a:t>从</a:t>
                </a:r>
                <a:r>
                  <a:rPr lang="zh-CN" altLang="zh-CN" sz="1800" dirty="0">
                    <a:solidFill>
                      <a:srgbClr val="000000"/>
                    </a:solidFill>
                  </a:rPr>
                  <a:t>根节点开始，依次选择最近的子节点</a:t>
                </a:r>
              </a:p>
              <a:p>
                <a:r>
                  <a:rPr lang="zh-CN" altLang="zh-CN" sz="1800" dirty="0" smtClean="0">
                    <a:solidFill>
                      <a:srgbClr val="000000"/>
                    </a:solidFill>
                  </a:rPr>
                  <a:t>到达</a:t>
                </a:r>
                <a:r>
                  <a:rPr lang="zh-CN" altLang="zh-CN" sz="1800" dirty="0">
                    <a:solidFill>
                      <a:srgbClr val="000000"/>
                    </a:solidFill>
                  </a:rPr>
                  <a:t>叶节点后，</a:t>
                </a:r>
              </a:p>
              <a:p>
                <a:pPr marL="0" indent="0">
                  <a:buNone/>
                </a:pPr>
                <a:r>
                  <a:rPr lang="en-US" altLang="zh-CN" sz="1800" dirty="0" smtClean="0">
                    <a:solidFill>
                      <a:srgbClr val="000000"/>
                    </a:solidFill>
                  </a:rPr>
                  <a:t>		if </a:t>
                </a:r>
                <a:r>
                  <a:rPr lang="zh-CN" altLang="zh-CN" sz="1800" dirty="0">
                    <a:solidFill>
                      <a:srgbClr val="000000"/>
                    </a:solidFill>
                  </a:rPr>
                  <a:t>查该数据点是否能够直接插入最近的元组</a:t>
                </a:r>
                <a14:m>
                  <m:oMath xmlns:m="http://schemas.openxmlformats.org/officeDocument/2006/math">
                    <m:r>
                      <a:rPr lang="en-US" altLang="zh-CN" sz="1800">
                        <a:solidFill>
                          <a:srgbClr val="000000"/>
                        </a:solidFill>
                        <a:latin typeface="Cambria Math" panose="02040503050406030204" pitchFamily="18" charset="0"/>
                      </a:rPr>
                      <m:t>𝐶𝐹</m:t>
                    </m:r>
                  </m:oMath>
                </a14:m>
                <a:r>
                  <a:rPr lang="en-US" altLang="zh-CN" sz="1800" dirty="0">
                    <a:solidFill>
                      <a:srgbClr val="000000"/>
                    </a:solidFill>
                  </a:rPr>
                  <a:t> </a:t>
                </a:r>
                <a:endParaRPr lang="zh-CN" altLang="zh-CN" sz="1800" dirty="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a:t>
                </a:r>
                <a:r>
                  <a:rPr lang="zh-CN" altLang="zh-CN" sz="1800" dirty="0" smtClean="0">
                    <a:solidFill>
                      <a:srgbClr val="000000"/>
                    </a:solidFill>
                  </a:rPr>
                  <a:t>更新</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值</a:t>
                </a:r>
              </a:p>
              <a:p>
                <a:pPr marL="0" indent="0">
                  <a:buNone/>
                </a:pPr>
                <a:r>
                  <a:rPr lang="en-US" altLang="zh-CN" sz="1800" dirty="0" smtClean="0">
                    <a:solidFill>
                      <a:srgbClr val="000000"/>
                    </a:solidFill>
                  </a:rPr>
                  <a:t>		else </a:t>
                </a:r>
                <a:r>
                  <a:rPr lang="en-US" altLang="zh-CN" sz="1800" dirty="0">
                    <a:solidFill>
                      <a:srgbClr val="000000"/>
                    </a:solidFill>
                  </a:rPr>
                  <a:t>if</a:t>
                </a:r>
                <a:r>
                  <a:rPr lang="zh-CN" altLang="zh-CN" sz="1800" dirty="0">
                    <a:solidFill>
                      <a:srgbClr val="000000"/>
                    </a:solidFill>
                  </a:rPr>
                  <a:t>可以直接在当前节点添加一个新的</a:t>
                </a:r>
                <a:r>
                  <a:rPr lang="zh-CN" altLang="zh-CN" sz="1800" dirty="0" smtClean="0">
                    <a:solidFill>
                      <a:srgbClr val="000000"/>
                    </a:solidFill>
                  </a:rPr>
                  <a:t>元组</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a:t>
                </a:r>
                <a:r>
                  <a:rPr lang="zh-CN" altLang="zh-CN" sz="1800" dirty="0" smtClean="0">
                    <a:solidFill>
                      <a:srgbClr val="000000"/>
                    </a:solidFill>
                  </a:rPr>
                  <a:t>添加</a:t>
                </a:r>
                <a:r>
                  <a:rPr lang="zh-CN" altLang="zh-CN" sz="1800" dirty="0">
                    <a:solidFill>
                      <a:srgbClr val="000000"/>
                    </a:solidFill>
                  </a:rPr>
                  <a:t>一个新的元组</a:t>
                </a:r>
              </a:p>
              <a:p>
                <a:pPr marL="0" indent="0">
                  <a:buNone/>
                </a:pPr>
                <a:r>
                  <a:rPr lang="en-US" altLang="zh-CN" sz="1800" dirty="0" smtClean="0">
                    <a:solidFill>
                      <a:srgbClr val="000000"/>
                    </a:solidFill>
                  </a:rPr>
                  <a:t>		else</a:t>
                </a:r>
                <a:r>
                  <a:rPr lang="zh-CN" altLang="zh-CN" sz="1800" dirty="0">
                    <a:solidFill>
                      <a:srgbClr val="000000"/>
                    </a:solidFill>
                  </a:rPr>
                  <a:t>分裂最远的元组，按最近距离重新分配其它元组</a:t>
                </a:r>
              </a:p>
              <a:p>
                <a:r>
                  <a:rPr lang="zh-CN" altLang="zh-CN" sz="1800" dirty="0" smtClean="0">
                    <a:solidFill>
                      <a:srgbClr val="000000"/>
                    </a:solidFill>
                  </a:rPr>
                  <a:t>更新</a:t>
                </a:r>
                <a:r>
                  <a:rPr lang="zh-CN" altLang="zh-CN" sz="1800" dirty="0">
                    <a:solidFill>
                      <a:srgbClr val="000000"/>
                    </a:solidFill>
                  </a:rPr>
                  <a:t>每个非叶节点的</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信息，如果分裂节点，在父节点中插入新的元组，检查分裂，直到根节点</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637919"/>
              </a:xfrm>
              <a:prstGeom prst="rect">
                <a:avLst/>
              </a:prstGeom>
              <a:blipFill rotWithShape="1">
                <a:blip r:embed="rId1"/>
                <a:stretch>
                  <a:fillRect l="-530" t="-1340" b="-11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0839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BIRCH</a:t>
                </a:r>
                <a:r>
                  <a:rPr lang="zh-CN" altLang="zh-CN" sz="1800" dirty="0">
                    <a:solidFill>
                      <a:srgbClr val="000000"/>
                    </a:solidFill>
                  </a:rPr>
                  <a:t>算法的过程如下：</a:t>
                </a:r>
              </a:p>
              <a:p>
                <a:r>
                  <a:rPr lang="en-US" altLang="zh-CN" sz="1800" dirty="0" smtClean="0">
                    <a:solidFill>
                      <a:srgbClr val="000000"/>
                    </a:solidFill>
                  </a:rPr>
                  <a:t>	(1)</a:t>
                </a:r>
                <a:r>
                  <a:rPr lang="zh-CN" altLang="zh-CN" sz="1800" dirty="0" smtClean="0">
                    <a:solidFill>
                      <a:srgbClr val="000000"/>
                    </a:solidFill>
                  </a:rPr>
                  <a:t>将</a:t>
                </a:r>
                <a:r>
                  <a:rPr lang="zh-CN" altLang="zh-CN" sz="1800" dirty="0">
                    <a:solidFill>
                      <a:srgbClr val="000000"/>
                    </a:solidFill>
                  </a:rPr>
                  <a:t>数据载入内存，扫描所有数据，初始化构造一个</a:t>
                </a:r>
                <a:r>
                  <a:rPr lang="en-US" altLang="zh-CN" sz="1800" dirty="0">
                    <a:solidFill>
                      <a:srgbClr val="000000"/>
                    </a:solidFill>
                  </a:rPr>
                  <a:t>CF-Tree</a:t>
                </a:r>
                <a:r>
                  <a:rPr lang="zh-CN" altLang="zh-CN" sz="1800" dirty="0">
                    <a:solidFill>
                      <a:srgbClr val="000000"/>
                    </a:solidFill>
                  </a:rPr>
                  <a:t>。</a:t>
                </a:r>
              </a:p>
              <a:p>
                <a:r>
                  <a:rPr lang="en-US" altLang="zh-CN" sz="1800" dirty="0" smtClean="0">
                    <a:solidFill>
                      <a:srgbClr val="000000"/>
                    </a:solidFill>
                  </a:rPr>
                  <a:t>	(2)</a:t>
                </a:r>
                <a:r>
                  <a:rPr lang="zh-CN" altLang="zh-CN" sz="1800" dirty="0" smtClean="0">
                    <a:solidFill>
                      <a:srgbClr val="000000"/>
                    </a:solidFill>
                  </a:rPr>
                  <a:t>对</a:t>
                </a:r>
                <a:r>
                  <a:rPr lang="zh-CN" altLang="zh-CN" sz="1800" dirty="0">
                    <a:solidFill>
                      <a:srgbClr val="000000"/>
                    </a:solidFill>
                  </a:rPr>
                  <a:t>步骤</a:t>
                </a:r>
                <a:r>
                  <a:rPr lang="en-US" altLang="zh-CN" sz="1800" dirty="0">
                    <a:solidFill>
                      <a:srgbClr val="000000"/>
                    </a:solidFill>
                  </a:rPr>
                  <a:t>(1)</a:t>
                </a:r>
                <a:r>
                  <a:rPr lang="zh-CN" altLang="zh-CN" sz="1800" dirty="0">
                    <a:solidFill>
                      <a:srgbClr val="000000"/>
                    </a:solidFill>
                  </a:rPr>
                  <a:t>建立的</a:t>
                </a:r>
                <a:r>
                  <a:rPr lang="en-US" altLang="zh-CN" sz="1800" dirty="0">
                    <a:solidFill>
                      <a:srgbClr val="000000"/>
                    </a:solidFill>
                  </a:rPr>
                  <a:t>CF-Tree</a:t>
                </a:r>
                <a:r>
                  <a:rPr lang="zh-CN" altLang="zh-CN" sz="1800" dirty="0">
                    <a:solidFill>
                      <a:srgbClr val="000000"/>
                    </a:solidFill>
                  </a:rPr>
                  <a:t>进行处理，将稠密数据分成簇，将过于稀疏的数据作为孤立点。对一些超球体距离近的元组进行合并。（该步骤可选）</a:t>
                </a:r>
              </a:p>
              <a:p>
                <a:r>
                  <a:rPr lang="en-US" altLang="zh-CN" sz="1800" dirty="0" smtClean="0">
                    <a:solidFill>
                      <a:srgbClr val="000000"/>
                    </a:solidFill>
                  </a:rPr>
                  <a:t>	(3)</a:t>
                </a:r>
                <a:r>
                  <a:rPr lang="zh-CN" altLang="zh-CN" sz="1800" dirty="0" smtClean="0">
                    <a:solidFill>
                      <a:srgbClr val="000000"/>
                    </a:solidFill>
                  </a:rPr>
                  <a:t>利用</a:t>
                </a:r>
                <a:r>
                  <a:rPr lang="zh-CN" altLang="zh-CN" sz="1800" dirty="0">
                    <a:solidFill>
                      <a:srgbClr val="000000"/>
                    </a:solidFill>
                  </a:rPr>
                  <a:t>其他聚类算法（例如</a:t>
                </a:r>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a:solidFill>
                      <a:srgbClr val="000000"/>
                    </a:solidFill>
                  </a:rPr>
                  <a:t>均值算法）对得到的</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元组进行聚类，得到聚类效果更好的</a:t>
                </a:r>
                <a:r>
                  <a:rPr lang="en-US" altLang="zh-CN" sz="1800" dirty="0">
                    <a:solidFill>
                      <a:srgbClr val="000000"/>
                    </a:solidFill>
                  </a:rPr>
                  <a:t>CF-Tree</a:t>
                </a:r>
                <a:r>
                  <a:rPr lang="zh-CN" altLang="zh-CN" sz="1800" dirty="0">
                    <a:solidFill>
                      <a:srgbClr val="000000"/>
                    </a:solidFill>
                  </a:rPr>
                  <a:t>，从而消除数据分布对于聚类结果产生的影响，同时去除不合理的节点分裂。（该步骤可选）</a:t>
                </a:r>
              </a:p>
              <a:p>
                <a:r>
                  <a:rPr lang="en-US" altLang="zh-CN" sz="1800" dirty="0" smtClean="0">
                    <a:solidFill>
                      <a:srgbClr val="000000"/>
                    </a:solidFill>
                  </a:rPr>
                  <a:t>	(4)</a:t>
                </a:r>
                <a:r>
                  <a:rPr lang="zh-CN" altLang="zh-CN" sz="1800" dirty="0" smtClean="0">
                    <a:solidFill>
                      <a:srgbClr val="000000"/>
                    </a:solidFill>
                  </a:rPr>
                  <a:t>利用</a:t>
                </a:r>
                <a:r>
                  <a:rPr lang="zh-CN" altLang="zh-CN" sz="1800" dirty="0">
                    <a:solidFill>
                      <a:srgbClr val="000000"/>
                    </a:solidFill>
                  </a:rPr>
                  <a:t>前面步骤得到的</a:t>
                </a:r>
                <a:r>
                  <a:rPr lang="en-US" altLang="zh-CN" sz="1800" dirty="0">
                    <a:solidFill>
                      <a:srgbClr val="000000"/>
                    </a:solidFill>
                  </a:rPr>
                  <a:t>CF-Tree</a:t>
                </a:r>
                <a:r>
                  <a:rPr lang="zh-CN" altLang="zh-CN" sz="1800" dirty="0">
                    <a:solidFill>
                      <a:srgbClr val="000000"/>
                    </a:solidFill>
                  </a:rPr>
                  <a:t>中的所有</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节点的中心作为初始中心，重新对所有样本点按距离从近到远进行聚类，进一步减少</a:t>
                </a:r>
                <a:r>
                  <a:rPr lang="en-US" altLang="zh-CN" sz="1800" dirty="0">
                    <a:solidFill>
                      <a:srgbClr val="000000"/>
                    </a:solidFill>
                  </a:rPr>
                  <a:t>CF-Tree</a:t>
                </a:r>
                <a:r>
                  <a:rPr lang="zh-CN" altLang="zh-CN" sz="1800" dirty="0">
                    <a:solidFill>
                      <a:srgbClr val="000000"/>
                    </a:solidFill>
                  </a:rPr>
                  <a:t>的参数限制而对聚类结果产生负面影响。（该步骤可选）</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083921"/>
              </a:xfrm>
              <a:prstGeom prst="rect">
                <a:avLst/>
              </a:prstGeom>
              <a:blipFill rotWithShape="1">
                <a:blip r:embed="rId1"/>
                <a:stretch>
                  <a:fillRect l="-530" t="-1581" r="-530" b="-15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0867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BIRCH</a:t>
                </a:r>
                <a:r>
                  <a:rPr lang="zh-CN" altLang="zh-CN" sz="1800" dirty="0">
                    <a:solidFill>
                      <a:srgbClr val="000000"/>
                    </a:solidFill>
                  </a:rPr>
                  <a:t>算法只需要扫描一遍数据集就可以得到聚类结果，因此聚类的速度非常快，在样本量比较大的情况下，更加突出</a:t>
                </a:r>
                <a:r>
                  <a:rPr lang="en-US" altLang="zh-CN" sz="1800" dirty="0">
                    <a:solidFill>
                      <a:srgbClr val="000000"/>
                    </a:solidFill>
                  </a:rPr>
                  <a:t>BIRCH</a:t>
                </a:r>
                <a:r>
                  <a:rPr lang="zh-CN" altLang="zh-CN" sz="1800" dirty="0">
                    <a:solidFill>
                      <a:srgbClr val="000000"/>
                    </a:solidFill>
                  </a:rPr>
                  <a:t>算法的这一优势。</a:t>
                </a:r>
                <a:r>
                  <a:rPr lang="en-US" altLang="zh-CN" sz="1800" dirty="0">
                    <a:solidFill>
                      <a:srgbClr val="000000"/>
                    </a:solidFill>
                  </a:rPr>
                  <a:t>BIRCH</a:t>
                </a:r>
                <a:r>
                  <a:rPr lang="zh-CN" altLang="zh-CN" sz="1800" dirty="0">
                    <a:solidFill>
                      <a:srgbClr val="000000"/>
                    </a:solidFill>
                  </a:rPr>
                  <a:t>算法在聚类的过程中，可以根据空间阈值</a:t>
                </a:r>
                <a14:m>
                  <m:oMath xmlns:m="http://schemas.openxmlformats.org/officeDocument/2006/math">
                    <m:r>
                      <a:rPr lang="en-US" altLang="zh-CN" sz="1800">
                        <a:solidFill>
                          <a:srgbClr val="000000"/>
                        </a:solidFill>
                        <a:latin typeface="Cambria Math" panose="02040503050406030204" pitchFamily="18" charset="0"/>
                      </a:rPr>
                      <m:t>𝑇</m:t>
                    </m:r>
                  </m:oMath>
                </a14:m>
                <a:r>
                  <a:rPr lang="zh-CN" altLang="zh-CN" sz="1800" dirty="0">
                    <a:solidFill>
                      <a:srgbClr val="000000"/>
                    </a:solidFill>
                  </a:rPr>
                  <a:t>的约束，不像</a:t>
                </a:r>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a:solidFill>
                      <a:srgbClr val="000000"/>
                    </a:solidFill>
                  </a:rPr>
                  <a:t>均值算法受到噪音点的影响较大，可以识别出数据集中的噪音点。</a:t>
                </a:r>
              </a:p>
              <a:p>
                <a:r>
                  <a:rPr lang="en-US" altLang="zh-CN" sz="1800" dirty="0">
                    <a:solidFill>
                      <a:srgbClr val="000000"/>
                    </a:solidFill>
                  </a:rPr>
                  <a:t>	</a:t>
                </a:r>
                <a:r>
                  <a:rPr lang="zh-CN" altLang="zh-CN" sz="1800" dirty="0">
                    <a:solidFill>
                      <a:srgbClr val="000000"/>
                    </a:solidFill>
                  </a:rPr>
                  <a:t>但是</a:t>
                </a:r>
                <a:r>
                  <a:rPr lang="en-US" altLang="zh-CN" sz="1800" dirty="0">
                    <a:solidFill>
                      <a:srgbClr val="000000"/>
                    </a:solidFill>
                  </a:rPr>
                  <a:t>BIRCH</a:t>
                </a:r>
                <a:r>
                  <a:rPr lang="zh-CN" altLang="zh-CN" sz="1800" dirty="0">
                    <a:solidFill>
                      <a:srgbClr val="000000"/>
                    </a:solidFill>
                  </a:rPr>
                  <a:t>算法由于枝平衡因子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和叶平衡因子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的约束，对每个节点的</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个数有限制，可能会导致聚类结果与实际的样本点分布情况不同。此外，与</a:t>
                </a:r>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a:solidFill>
                      <a:srgbClr val="000000"/>
                    </a:solidFill>
                  </a:rPr>
                  <a:t>均值算法类似，如果数据不是呈超球体（凸）分布的，则聚类效果不好</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086725"/>
              </a:xfrm>
              <a:prstGeom prst="rect">
                <a:avLst/>
              </a:prstGeom>
              <a:blipFill rotWithShape="1">
                <a:blip r:embed="rId1"/>
                <a:stretch>
                  <a:fillRect l="-530" t="-2339" r="-606" b="-40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CURE</a:t>
            </a:r>
            <a:r>
              <a:rPr lang="zh-CN" altLang="en-US" sz="1800" dirty="0">
                <a:solidFill>
                  <a:srgbClr val="000000"/>
                </a:solidFill>
              </a:rPr>
              <a:t>算法属于层次聚类中的凝聚聚类，但是与传统的聚类算法</a:t>
            </a:r>
            <a:r>
              <a:rPr lang="zh-CN" altLang="en-US" sz="1800" dirty="0" smtClean="0">
                <a:solidFill>
                  <a:srgbClr val="000000"/>
                </a:solidFill>
              </a:rPr>
              <a:t>选择一个样本点</a:t>
            </a:r>
            <a:r>
              <a:rPr lang="zh-CN" altLang="en-US" sz="1800" dirty="0">
                <a:solidFill>
                  <a:srgbClr val="000000"/>
                </a:solidFill>
              </a:rPr>
              <a:t>或者中心来代表一个簇的方法不同，</a:t>
            </a:r>
            <a:r>
              <a:rPr lang="en-US" altLang="zh-CN" sz="1800" dirty="0">
                <a:solidFill>
                  <a:srgbClr val="000000"/>
                </a:solidFill>
              </a:rPr>
              <a:t>CURE</a:t>
            </a:r>
            <a:r>
              <a:rPr lang="zh-CN" altLang="en-US" sz="1800" dirty="0">
                <a:solidFill>
                  <a:srgbClr val="000000"/>
                </a:solidFill>
              </a:rPr>
              <a:t>算法采用多个点代表一个簇的方法，选择数据空间中固定数目且具有代表性的点，在处理大数据量的时候采用了随机取样，分区的方法，来提高其效率，使其可以高效地处理大量数据。每个簇的代表点产生过程中，首先选择簇中分散的对象，然后根据收缩因子对这些分散的对象进行收缩，使之距离更紧密，更能</a:t>
            </a:r>
            <a:r>
              <a:rPr lang="zh-CN" altLang="en-US" sz="1800" dirty="0" smtClean="0">
                <a:solidFill>
                  <a:srgbClr val="000000"/>
                </a:solidFill>
              </a:rPr>
              <a:t>代表一</a:t>
            </a:r>
            <a:r>
              <a:rPr lang="zh-CN" altLang="en-US" sz="1800" dirty="0">
                <a:solidFill>
                  <a:srgbClr val="000000"/>
                </a:solidFill>
              </a:rPr>
              <a:t>个簇的</a:t>
            </a:r>
            <a:r>
              <a:rPr lang="zh-CN" altLang="en-US" sz="1800" dirty="0" smtClean="0">
                <a:solidFill>
                  <a:srgbClr val="000000"/>
                </a:solidFill>
              </a:rPr>
              <a:t>中心</a:t>
            </a:r>
            <a:endParaRPr lang="en-US" altLang="zh-CN" sz="1800" dirty="0" smtClean="0">
              <a:solidFill>
                <a:srgbClr val="000000"/>
              </a:solidFill>
            </a:endParaRPr>
          </a:p>
          <a:p>
            <a:r>
              <a:rPr lang="en-US" altLang="zh-CN" sz="1800" dirty="0" smtClean="0">
                <a:solidFill>
                  <a:srgbClr val="000000"/>
                </a:solidFill>
              </a:rPr>
              <a:t>CURE</a:t>
            </a:r>
            <a:r>
              <a:rPr lang="zh-CN" altLang="en-US" sz="1800" dirty="0">
                <a:solidFill>
                  <a:srgbClr val="000000"/>
                </a:solidFill>
              </a:rPr>
              <a:t>算法采用了随机抽样和分割的方法，将样本分割后对每个部分进行聚类，最终将子类聚类结果合并得到最终聚类结果，通过随机抽样和分割可以降低数据量，提高算法运行效率</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8007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CURE</a:t>
                </a:r>
                <a:r>
                  <a:rPr lang="zh-CN" altLang="zh-CN" sz="1800" dirty="0">
                    <a:solidFill>
                      <a:srgbClr val="000000"/>
                    </a:solidFill>
                  </a:rPr>
                  <a:t>算法的基本步骤如下：</a:t>
                </a:r>
              </a:p>
              <a:p>
                <a:r>
                  <a:rPr lang="zh-CN" altLang="zh-CN" sz="1800" dirty="0">
                    <a:solidFill>
                      <a:srgbClr val="000000"/>
                    </a:solidFill>
                  </a:rPr>
                  <a:t>（</a:t>
                </a:r>
                <a:r>
                  <a:rPr lang="en-US" altLang="zh-CN" sz="1800" dirty="0">
                    <a:solidFill>
                      <a:srgbClr val="000000"/>
                    </a:solidFill>
                  </a:rPr>
                  <a:t>1</a:t>
                </a:r>
                <a:r>
                  <a:rPr lang="zh-CN" altLang="zh-CN" sz="1800" dirty="0">
                    <a:solidFill>
                      <a:srgbClr val="000000"/>
                    </a:solidFill>
                  </a:rPr>
                  <a:t>）对原始数据集进行抽样，得到一个用于聚类的样本。</a:t>
                </a:r>
              </a:p>
              <a:p>
                <a:r>
                  <a:rPr lang="zh-CN" altLang="zh-CN" sz="1800" dirty="0">
                    <a:solidFill>
                      <a:srgbClr val="000000"/>
                    </a:solidFill>
                  </a:rPr>
                  <a:t>（</a:t>
                </a:r>
                <a:r>
                  <a:rPr lang="en-US" altLang="zh-CN" sz="1800" dirty="0">
                    <a:solidFill>
                      <a:srgbClr val="000000"/>
                    </a:solidFill>
                  </a:rPr>
                  <a:t>2</a:t>
                </a:r>
                <a:r>
                  <a:rPr lang="zh-CN" altLang="zh-CN" sz="1800" dirty="0">
                    <a:solidFill>
                      <a:srgbClr val="000000"/>
                    </a:solidFill>
                  </a:rPr>
                  <a:t>）将得到的样本进行分割处理，得到</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个分区，每个分区的大小为</a:t>
                </a:r>
                <a14:m>
                  <m:oMath xmlns:m="http://schemas.openxmlformats.org/officeDocument/2006/math">
                    <m:f>
                      <m:fPr>
                        <m:ctrlPr>
                          <a:rPr lang="zh-CN" altLang="zh-CN" sz="1800" i="1">
                            <a:solidFill>
                              <a:srgbClr val="000000"/>
                            </a:solidFill>
                            <a:latin typeface="Cambria Math"/>
                          </a:rPr>
                        </m:ctrlPr>
                      </m:fPr>
                      <m:num>
                        <m:r>
                          <a:rPr lang="en-US" altLang="zh-CN" sz="1800">
                            <a:solidFill>
                              <a:srgbClr val="000000"/>
                            </a:solidFill>
                            <a:latin typeface="Cambria Math" panose="02040503050406030204" pitchFamily="18" charset="0"/>
                          </a:rPr>
                          <m:t>𝑛</m:t>
                        </m:r>
                      </m:num>
                      <m:den>
                        <m:r>
                          <a:rPr lang="en-US" altLang="zh-CN" sz="1800">
                            <a:solidFill>
                              <a:srgbClr val="000000"/>
                            </a:solidFill>
                            <a:latin typeface="Cambria Math" panose="02040503050406030204" pitchFamily="18" charset="0"/>
                          </a:rPr>
                          <m:t>𝑚</m:t>
                        </m:r>
                      </m:den>
                    </m:f>
                  </m:oMath>
                </a14:m>
                <a:r>
                  <a:rPr lang="zh-CN" altLang="zh-CN" sz="1800" dirty="0">
                    <a:solidFill>
                      <a:srgbClr val="000000"/>
                    </a:solidFill>
                  </a:rPr>
                  <a:t>。</a:t>
                </a:r>
              </a:p>
              <a:p>
                <a:r>
                  <a:rPr lang="zh-CN" altLang="zh-CN" sz="1800" dirty="0">
                    <a:solidFill>
                      <a:srgbClr val="000000"/>
                    </a:solidFill>
                  </a:rPr>
                  <a:t>（</a:t>
                </a:r>
                <a:r>
                  <a:rPr lang="en-US" altLang="zh-CN" sz="1800" dirty="0">
                    <a:solidFill>
                      <a:srgbClr val="000000"/>
                    </a:solidFill>
                  </a:rPr>
                  <a:t>3</a:t>
                </a:r>
                <a:r>
                  <a:rPr lang="zh-CN" altLang="zh-CN" sz="1800" dirty="0">
                    <a:solidFill>
                      <a:srgbClr val="000000"/>
                    </a:solidFill>
                  </a:rPr>
                  <a:t>）对</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个分区中的每一个分区，进行局部的凝聚聚类。</a:t>
                </a:r>
              </a:p>
              <a:p>
                <a:r>
                  <a:rPr lang="zh-CN" altLang="zh-CN" sz="1800" dirty="0">
                    <a:solidFill>
                      <a:srgbClr val="000000"/>
                    </a:solidFill>
                  </a:rPr>
                  <a:t>（</a:t>
                </a:r>
                <a:r>
                  <a:rPr lang="en-US" altLang="zh-CN" sz="1800" dirty="0">
                    <a:solidFill>
                      <a:srgbClr val="000000"/>
                    </a:solidFill>
                  </a:rPr>
                  <a:t>4</a:t>
                </a:r>
                <a:r>
                  <a:rPr lang="zh-CN" altLang="zh-CN" sz="1800" dirty="0">
                    <a:solidFill>
                      <a:srgbClr val="000000"/>
                    </a:solidFill>
                  </a:rPr>
                  <a:t>）去除异常值。主要有以下两种方式：（</a:t>
                </a:r>
                <a:r>
                  <a:rPr lang="en-US" altLang="zh-CN" sz="1800" dirty="0">
                    <a:solidFill>
                      <a:srgbClr val="000000"/>
                    </a:solidFill>
                  </a:rPr>
                  <a:t>a</a:t>
                </a:r>
                <a:r>
                  <a:rPr lang="zh-CN" altLang="zh-CN" sz="1800" dirty="0">
                    <a:solidFill>
                      <a:srgbClr val="000000"/>
                    </a:solidFill>
                  </a:rPr>
                  <a:t>）在聚类过程中，由于异常值与其他对象的距离大，因此其所在簇的对象数量增长缓慢，将此类对象去除。（</a:t>
                </a:r>
                <a:r>
                  <a:rPr lang="en-US" altLang="zh-CN" sz="1800" dirty="0">
                    <a:solidFill>
                      <a:srgbClr val="000000"/>
                    </a:solidFill>
                  </a:rPr>
                  <a:t>b</a:t>
                </a:r>
                <a:r>
                  <a:rPr lang="zh-CN" altLang="zh-CN" sz="1800" dirty="0">
                    <a:solidFill>
                      <a:srgbClr val="000000"/>
                    </a:solidFill>
                  </a:rPr>
                  <a:t>）在聚类过程完成后，对于簇中对象数目异常小的簇，将其视作异常去除。</a:t>
                </a:r>
              </a:p>
              <a:p>
                <a:r>
                  <a:rPr lang="zh-CN" altLang="zh-CN" sz="1800" dirty="0">
                    <a:solidFill>
                      <a:srgbClr val="000000"/>
                    </a:solidFill>
                  </a:rPr>
                  <a:t>（</a:t>
                </a:r>
                <a:r>
                  <a:rPr lang="en-US" altLang="zh-CN" sz="1800" dirty="0">
                    <a:solidFill>
                      <a:srgbClr val="000000"/>
                    </a:solidFill>
                  </a:rPr>
                  <a:t>5</a:t>
                </a:r>
                <a:r>
                  <a:rPr lang="zh-CN" altLang="zh-CN" sz="1800" dirty="0">
                    <a:solidFill>
                      <a:srgbClr val="000000"/>
                    </a:solidFill>
                  </a:rPr>
                  <a:t>）将步骤（</a:t>
                </a:r>
                <a:r>
                  <a:rPr lang="en-US" altLang="zh-CN" sz="1800" dirty="0">
                    <a:solidFill>
                      <a:srgbClr val="000000"/>
                    </a:solidFill>
                  </a:rPr>
                  <a:t>3</a:t>
                </a:r>
                <a:r>
                  <a:rPr lang="zh-CN" altLang="zh-CN" sz="1800" dirty="0">
                    <a:solidFill>
                      <a:srgbClr val="000000"/>
                    </a:solidFill>
                  </a:rPr>
                  <a:t>）中发现各分区的代表点作为输入，由固定个数的代表点经过收缩后表示各个簇，对整个原始数据集进行聚类。其中，代表点收缩是通过收缩因子</a:t>
                </a:r>
                <a14:m>
                  <m:oMath xmlns:m="http://schemas.openxmlformats.org/officeDocument/2006/math">
                    <m:r>
                      <m:rPr>
                        <m:sty m:val="p"/>
                      </m:rPr>
                      <a:rPr lang="en-US" altLang="zh-CN" sz="1800">
                        <a:solidFill>
                          <a:srgbClr val="000000"/>
                        </a:solidFill>
                        <a:latin typeface="Cambria Math" panose="02040503050406030204" pitchFamily="18" charset="0"/>
                      </a:rPr>
                      <m:t>α</m:t>
                    </m:r>
                  </m:oMath>
                </a14:m>
                <a:r>
                  <a:rPr lang="zh-CN" altLang="zh-CN" sz="1800" dirty="0">
                    <a:solidFill>
                      <a:srgbClr val="000000"/>
                    </a:solidFill>
                  </a:rPr>
                  <a:t>实现，</a:t>
                </a:r>
                <a14:m>
                  <m:oMath xmlns:m="http://schemas.openxmlformats.org/officeDocument/2006/math">
                    <m:r>
                      <a:rPr lang="en-US" altLang="zh-CN" sz="1800">
                        <a:solidFill>
                          <a:srgbClr val="000000"/>
                        </a:solidFill>
                        <a:latin typeface="Cambria Math" panose="02040503050406030204" pitchFamily="18" charset="0"/>
                      </a:rPr>
                      <m:t>0&lt;</m:t>
                    </m:r>
                    <m:r>
                      <m:rPr>
                        <m:sty m:val="p"/>
                      </m:rPr>
                      <a:rPr lang="en-US" altLang="zh-CN" sz="1800">
                        <a:solidFill>
                          <a:srgbClr val="000000"/>
                        </a:solidFill>
                        <a:latin typeface="Cambria Math" panose="02040503050406030204" pitchFamily="18" charset="0"/>
                      </a:rPr>
                      <m:t>α</m:t>
                    </m:r>
                    <m:r>
                      <a:rPr lang="en-US" altLang="zh-CN" sz="1800">
                        <a:solidFill>
                          <a:srgbClr val="000000"/>
                        </a:solidFill>
                        <a:latin typeface="Cambria Math" panose="02040503050406030204" pitchFamily="18" charset="0"/>
                      </a:rPr>
                      <m:t>&lt;1</m:t>
                    </m:r>
                  </m:oMath>
                </a14:m>
                <a:r>
                  <a:rPr lang="en-US"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 </m:t>
                    </m:r>
                    <m:r>
                      <m:rPr>
                        <m:sty m:val="p"/>
                      </m:rPr>
                      <a:rPr lang="en-US" altLang="zh-CN" sz="1800">
                        <a:solidFill>
                          <a:srgbClr val="000000"/>
                        </a:solidFill>
                        <a:latin typeface="Cambria Math" panose="02040503050406030204" pitchFamily="18" charset="0"/>
                      </a:rPr>
                      <m:t>α</m:t>
                    </m:r>
                  </m:oMath>
                </a14:m>
                <a:r>
                  <a:rPr lang="zh-CN" altLang="zh-CN" sz="1800" dirty="0">
                    <a:solidFill>
                      <a:srgbClr val="000000"/>
                    </a:solidFill>
                  </a:rPr>
                  <a:t>越大得到的簇更紧密。反之，簇之间更稀松，可以区分异形（如拉长）的簇</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800720"/>
              </a:xfrm>
              <a:prstGeom prst="rect">
                <a:avLst/>
              </a:prstGeom>
              <a:blipFill rotWithShape="1">
                <a:blip r:embed="rId1"/>
                <a:stretch>
                  <a:fillRect l="-530" t="-1282" r="-303" b="-96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CURE</a:t>
            </a:r>
            <a:r>
              <a:rPr lang="zh-CN" altLang="en-US" sz="1800" dirty="0">
                <a:solidFill>
                  <a:srgbClr val="000000"/>
                </a:solidFill>
              </a:rPr>
              <a:t>算法采用多个代表点来</a:t>
            </a:r>
            <a:r>
              <a:rPr lang="zh-CN" altLang="en-US" sz="1800" dirty="0" smtClean="0">
                <a:solidFill>
                  <a:srgbClr val="000000"/>
                </a:solidFill>
              </a:rPr>
              <a:t>表示一</a:t>
            </a:r>
            <a:r>
              <a:rPr lang="zh-CN" altLang="en-US" sz="1800" dirty="0">
                <a:solidFill>
                  <a:srgbClr val="000000"/>
                </a:solidFill>
              </a:rPr>
              <a:t>个簇，使得在非球状的数据集中，簇的外延同样能够扩展，因此</a:t>
            </a:r>
            <a:r>
              <a:rPr lang="en-US" altLang="zh-CN" sz="1800" dirty="0">
                <a:solidFill>
                  <a:srgbClr val="000000"/>
                </a:solidFill>
              </a:rPr>
              <a:t>CURE</a:t>
            </a:r>
            <a:r>
              <a:rPr lang="zh-CN" altLang="en-US" sz="1800" dirty="0">
                <a:solidFill>
                  <a:srgbClr val="000000"/>
                </a:solidFill>
              </a:rPr>
              <a:t>算法可以用于非球状数据集的聚类。在选取代表点的过程中，使用收缩因子减小了异常点对聚类结果的影响，因此</a:t>
            </a:r>
            <a:r>
              <a:rPr lang="en-US" altLang="zh-CN" sz="1800" dirty="0">
                <a:solidFill>
                  <a:srgbClr val="000000"/>
                </a:solidFill>
              </a:rPr>
              <a:t>CURE</a:t>
            </a:r>
            <a:r>
              <a:rPr lang="zh-CN" altLang="en-US" sz="1800" dirty="0">
                <a:solidFill>
                  <a:srgbClr val="000000"/>
                </a:solidFill>
              </a:rPr>
              <a:t>算法对噪声不敏感。</a:t>
            </a:r>
            <a:r>
              <a:rPr lang="en-US" altLang="zh-CN" sz="1800" dirty="0">
                <a:solidFill>
                  <a:srgbClr val="000000"/>
                </a:solidFill>
              </a:rPr>
              <a:t>CURE </a:t>
            </a:r>
            <a:r>
              <a:rPr lang="zh-CN" altLang="en-US" sz="1800" dirty="0">
                <a:solidFill>
                  <a:srgbClr val="000000"/>
                </a:solidFill>
              </a:rPr>
              <a:t>算法采用随机抽样与分割相结合的办法来提高算法的空间和时间效率。但是</a:t>
            </a:r>
            <a:r>
              <a:rPr lang="en-US" altLang="zh-CN" sz="1800" dirty="0">
                <a:solidFill>
                  <a:srgbClr val="000000"/>
                </a:solidFill>
              </a:rPr>
              <a:t>CURE </a:t>
            </a:r>
            <a:r>
              <a:rPr lang="zh-CN" altLang="en-US" sz="1800" dirty="0">
                <a:solidFill>
                  <a:srgbClr val="000000"/>
                </a:solidFill>
              </a:rPr>
              <a:t>算法得到的聚类结果受参数的影响比较大，包括采样的大小、聚类的个数、收缩的比例等参数</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良好聚类算法的特征</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良好的可伸缩性</a:t>
            </a:r>
            <a:endParaRPr lang="en-US" altLang="zh-CN" sz="1800" dirty="0" smtClean="0">
              <a:solidFill>
                <a:srgbClr val="000000"/>
              </a:solidFill>
            </a:endParaRPr>
          </a:p>
          <a:p>
            <a:r>
              <a:rPr lang="zh-CN" altLang="en-US" sz="1800" dirty="0" smtClean="0">
                <a:solidFill>
                  <a:srgbClr val="000000"/>
                </a:solidFill>
              </a:rPr>
              <a:t>处理不同类型数据的能力</a:t>
            </a:r>
            <a:endParaRPr lang="en-US" altLang="zh-CN" sz="1800" dirty="0" smtClean="0">
              <a:solidFill>
                <a:srgbClr val="000000"/>
              </a:solidFill>
            </a:endParaRPr>
          </a:p>
          <a:p>
            <a:r>
              <a:rPr lang="zh-CN" altLang="en-US" sz="1800" dirty="0" smtClean="0">
                <a:solidFill>
                  <a:srgbClr val="000000"/>
                </a:solidFill>
              </a:rPr>
              <a:t>处理噪声数据的能力</a:t>
            </a:r>
            <a:endParaRPr lang="en-US" altLang="zh-CN" sz="1800" dirty="0" smtClean="0">
              <a:solidFill>
                <a:srgbClr val="000000"/>
              </a:solidFill>
            </a:endParaRPr>
          </a:p>
          <a:p>
            <a:r>
              <a:rPr lang="zh-CN" altLang="en-US" sz="1800" dirty="0" smtClean="0">
                <a:solidFill>
                  <a:srgbClr val="000000"/>
                </a:solidFill>
              </a:rPr>
              <a:t>对样本顺序的不敏感性</a:t>
            </a:r>
            <a:endParaRPr lang="en-US" altLang="zh-CN" sz="1800" dirty="0" smtClean="0">
              <a:solidFill>
                <a:srgbClr val="000000"/>
              </a:solidFill>
            </a:endParaRPr>
          </a:p>
          <a:p>
            <a:r>
              <a:rPr lang="zh-CN" altLang="en-US" sz="1800" dirty="0" smtClean="0">
                <a:solidFill>
                  <a:srgbClr val="000000"/>
                </a:solidFill>
              </a:rPr>
              <a:t>约束条件下的表现</a:t>
            </a:r>
            <a:endParaRPr lang="en-US" altLang="zh-CN" sz="1800" dirty="0" smtClean="0">
              <a:solidFill>
                <a:srgbClr val="000000"/>
              </a:solidFill>
            </a:endParaRPr>
          </a:p>
          <a:p>
            <a:r>
              <a:rPr lang="zh-CN" altLang="en-US" sz="1800" dirty="0">
                <a:solidFill>
                  <a:srgbClr val="000000"/>
                </a:solidFill>
              </a:rPr>
              <a:t>易解释</a:t>
            </a:r>
            <a:r>
              <a:rPr lang="zh-CN" altLang="en-US" sz="1800" dirty="0" smtClean="0">
                <a:solidFill>
                  <a:srgbClr val="000000"/>
                </a:solidFill>
              </a:rPr>
              <a:t>性和易用性</a:t>
            </a:r>
            <a:endParaRPr lang="en-US" altLang="zh-CN" sz="1800" dirty="0" smtClean="0">
              <a:solidFill>
                <a:srgbClr val="000000"/>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采用层次聚类算法</a:t>
            </a:r>
            <a:r>
              <a:rPr lang="zh-CN" altLang="en-US" sz="1800" dirty="0" smtClean="0">
                <a:solidFill>
                  <a:srgbClr val="000000"/>
                </a:solidFill>
              </a:rPr>
              <a:t>实现一</a:t>
            </a:r>
            <a:r>
              <a:rPr lang="zh-CN" altLang="en-US" sz="1800" dirty="0">
                <a:solidFill>
                  <a:srgbClr val="000000"/>
                </a:solidFill>
              </a:rPr>
              <a:t>个 </a:t>
            </a:r>
            <a:r>
              <a:rPr lang="en-US" altLang="zh-CN" sz="1800" dirty="0">
                <a:solidFill>
                  <a:srgbClr val="000000"/>
                </a:solidFill>
              </a:rPr>
              <a:t>ESL</a:t>
            </a:r>
            <a:r>
              <a:rPr lang="zh-CN" altLang="en-US" sz="1800" dirty="0">
                <a:solidFill>
                  <a:srgbClr val="000000"/>
                </a:solidFill>
              </a:rPr>
              <a:t>教学推荐系统</a:t>
            </a:r>
            <a:endParaRPr lang="zh-CN" altLang="zh-CN" sz="1800" dirty="0">
              <a:solidFill>
                <a:srgbClr val="000000"/>
              </a:solidFill>
            </a:endParaRPr>
          </a:p>
        </p:txBody>
      </p:sp>
      <p:pic>
        <p:nvPicPr>
          <p:cNvPr id="10" name="Picture 271"/>
          <p:cNvPicPr/>
          <p:nvPr/>
        </p:nvPicPr>
        <p:blipFill>
          <a:blip r:embed="rId1">
            <a:extLst>
              <a:ext uri="{28A0092B-C50C-407E-A947-70E740481C1C}">
                <a14:useLocalDpi xmlns:a14="http://schemas.microsoft.com/office/drawing/2010/main" val="0"/>
              </a:ext>
            </a:extLst>
          </a:blip>
          <a:srcRect/>
          <a:stretch>
            <a:fillRect/>
          </a:stretch>
        </p:blipFill>
        <p:spPr bwMode="auto">
          <a:xfrm>
            <a:off x="3217545" y="1659468"/>
            <a:ext cx="2804160" cy="2830830"/>
          </a:xfrm>
          <a:prstGeom prst="rect">
            <a:avLst/>
          </a:prstGeom>
          <a:noFill/>
          <a:ln>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对于每个学生，系统</a:t>
            </a:r>
            <a:r>
              <a:rPr lang="zh-CN" altLang="en-US" sz="1800" dirty="0" smtClean="0">
                <a:solidFill>
                  <a:srgbClr val="000000"/>
                </a:solidFill>
              </a:rPr>
              <a:t>创建一个</a:t>
            </a:r>
            <a:r>
              <a:rPr lang="zh-CN" altLang="en-US" sz="1800" dirty="0">
                <a:solidFill>
                  <a:srgbClr val="000000"/>
                </a:solidFill>
              </a:rPr>
              <a:t>正确</a:t>
            </a:r>
            <a:r>
              <a:rPr lang="en-US" altLang="zh-CN" sz="1800" dirty="0">
                <a:solidFill>
                  <a:srgbClr val="000000"/>
                </a:solidFill>
              </a:rPr>
              <a:t>/</a:t>
            </a:r>
            <a:r>
              <a:rPr lang="zh-CN" altLang="en-US" sz="1800" dirty="0">
                <a:solidFill>
                  <a:srgbClr val="000000"/>
                </a:solidFill>
              </a:rPr>
              <a:t>错误答案统计表，然后将各个学生的错误答案统计表整理汇总成学生错误答案汇总表，将表中的总和值按降序排列，以显示学生的下降程度，学生共同的弱点</a:t>
            </a:r>
            <a:r>
              <a:rPr lang="zh-CN" altLang="en-US" sz="1800" dirty="0" smtClean="0">
                <a:solidFill>
                  <a:srgbClr val="000000"/>
                </a:solidFill>
              </a:rPr>
              <a:t>，如下图所示。表中上部分是单个学生在不同问题中各知识点的犯错情况，下半部分是每个学生</a:t>
            </a:r>
            <a:r>
              <a:rPr lang="zh-CN" altLang="en-US" sz="1800" dirty="0">
                <a:solidFill>
                  <a:srgbClr val="000000"/>
                </a:solidFill>
              </a:rPr>
              <a:t>错题统计后的结果，每行是一个学生各知识点犯错的总数。然后，将层次聚类算法应用于从表中收集的数据，将学生划分为定数量的聚类或类别， 每个类别包括共享相同或相似特征的学生。 根据这些信息，老师将能够更好地理解和帮助学生</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1871662" y="972868"/>
            <a:ext cx="5400675" cy="3705763"/>
          </a:xfrm>
          <a:prstGeom prst="rect">
            <a:avLst/>
          </a:prstGeom>
          <a:noFill/>
          <a:ln>
            <a:noFill/>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552631"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基于网格的聚类</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FF0000"/>
                </a:solidFill>
              </a:rPr>
              <a:t>基于网格的聚类算法的</a:t>
            </a:r>
            <a:r>
              <a:rPr lang="zh-CN" altLang="en-US" sz="1800" dirty="0">
                <a:solidFill>
                  <a:srgbClr val="FF0000"/>
                </a:solidFill>
              </a:rPr>
              <a:t>基本思想是</a:t>
            </a:r>
            <a:r>
              <a:rPr lang="zh-CN" altLang="en-US" sz="1800" dirty="0" smtClean="0">
                <a:solidFill>
                  <a:srgbClr val="FF0000"/>
                </a:solidFill>
              </a:rPr>
              <a:t>将每个属性的可能性分割成许多相邻的区间（例如将属性的值域离散化处理），</a:t>
            </a:r>
            <a:r>
              <a:rPr lang="zh-CN" altLang="en-US" sz="1800" dirty="0">
                <a:solidFill>
                  <a:srgbClr val="FF0000"/>
                </a:solidFill>
              </a:rPr>
              <a:t>创建网格单元的集合，将数据空间划分为许多网格单元，然后以网格单元为单位计算每个单元中的对象数目。删除密度小于阈值的单元之后，将邻接的高密度单元组合成簇。基于网格的聚类与基于密度的聚类算法相比，基于网格的聚类运行速度更快，算法的时间复杂度更</a:t>
            </a:r>
            <a:r>
              <a:rPr lang="zh-CN" altLang="en-US" sz="1800" dirty="0" smtClean="0">
                <a:solidFill>
                  <a:srgbClr val="FF0000"/>
                </a:solidFill>
              </a:rPr>
              <a:t>低</a:t>
            </a:r>
            <a:endParaRPr lang="en-US" altLang="zh-CN" sz="1800" dirty="0" smtClean="0">
              <a:solidFill>
                <a:srgbClr val="FF0000"/>
              </a:solidFill>
            </a:endParaRPr>
          </a:p>
        </p:txBody>
      </p:sp>
    </p:spTree>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552631"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基于网格的聚类</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基于</a:t>
            </a:r>
            <a:r>
              <a:rPr lang="zh-CN" altLang="en-US" sz="1800" dirty="0">
                <a:solidFill>
                  <a:srgbClr val="000000"/>
                </a:solidFill>
              </a:rPr>
              <a:t>网格聚类的典型算法有</a:t>
            </a:r>
            <a:r>
              <a:rPr lang="en-US" altLang="zh-CN" sz="1800" dirty="0">
                <a:solidFill>
                  <a:srgbClr val="000000"/>
                </a:solidFill>
              </a:rPr>
              <a:t>STING</a:t>
            </a:r>
            <a:r>
              <a:rPr lang="zh-CN" altLang="en-US" sz="1800" dirty="0">
                <a:solidFill>
                  <a:srgbClr val="000000"/>
                </a:solidFill>
              </a:rPr>
              <a:t>、</a:t>
            </a:r>
            <a:r>
              <a:rPr lang="en-US" altLang="zh-CN" sz="1800" dirty="0">
                <a:solidFill>
                  <a:srgbClr val="000000"/>
                </a:solidFill>
              </a:rPr>
              <a:t>CLIQUE </a:t>
            </a:r>
            <a:r>
              <a:rPr lang="zh-CN" altLang="en-US" sz="1800" dirty="0">
                <a:solidFill>
                  <a:srgbClr val="000000"/>
                </a:solidFill>
              </a:rPr>
              <a:t>等。</a:t>
            </a:r>
            <a:r>
              <a:rPr lang="en-US" altLang="zh-CN" sz="1800" dirty="0">
                <a:solidFill>
                  <a:srgbClr val="000000"/>
                </a:solidFill>
              </a:rPr>
              <a:t>STING </a:t>
            </a:r>
            <a:r>
              <a:rPr lang="zh-CN" altLang="en-US" sz="1800" dirty="0">
                <a:solidFill>
                  <a:srgbClr val="000000"/>
                </a:solidFill>
              </a:rPr>
              <a:t>算法是一种基于网格的多分辨率技术，用分层和递归的方法将空间区域划分为对应不同分辨率的矩形单元。在</a:t>
            </a:r>
            <a:r>
              <a:rPr lang="en-US" altLang="zh-CN" sz="1800" dirty="0">
                <a:solidFill>
                  <a:srgbClr val="000000"/>
                </a:solidFill>
              </a:rPr>
              <a:t>STING</a:t>
            </a:r>
            <a:r>
              <a:rPr lang="zh-CN" altLang="en-US" sz="1800" dirty="0">
                <a:solidFill>
                  <a:srgbClr val="000000"/>
                </a:solidFill>
              </a:rPr>
              <a:t>算法中，网格是分层次的，高层的单元被继续划分为低一层的单元，最终在个</a:t>
            </a:r>
            <a:r>
              <a:rPr lang="zh-CN" altLang="en-US" sz="1800" dirty="0" smtClean="0">
                <a:solidFill>
                  <a:srgbClr val="000000"/>
                </a:solidFill>
              </a:rPr>
              <a:t>网格内</a:t>
            </a:r>
            <a:r>
              <a:rPr lang="zh-CN" altLang="en-US" sz="1800" dirty="0">
                <a:solidFill>
                  <a:srgbClr val="000000"/>
                </a:solidFill>
              </a:rPr>
              <a:t>的对象作为一个簇。</a:t>
            </a:r>
            <a:r>
              <a:rPr lang="en-US" altLang="zh-CN" sz="1800" dirty="0">
                <a:solidFill>
                  <a:srgbClr val="000000"/>
                </a:solidFill>
              </a:rPr>
              <a:t>CLIQUE </a:t>
            </a:r>
            <a:r>
              <a:rPr lang="zh-CN" altLang="en-US" sz="1800" dirty="0">
                <a:solidFill>
                  <a:srgbClr val="000000"/>
                </a:solidFill>
              </a:rPr>
              <a:t>算法结合了基于密度和基于网格的聚类方法，因此能够用于发现任意形状的簇，同时能够处理较大的多维数据集。</a:t>
            </a:r>
            <a:r>
              <a:rPr lang="en-US" altLang="zh-CN" sz="1800" dirty="0">
                <a:solidFill>
                  <a:srgbClr val="000000"/>
                </a:solidFill>
              </a:rPr>
              <a:t>CLIQUE </a:t>
            </a:r>
            <a:r>
              <a:rPr lang="zh-CN" altLang="en-US" sz="1800" dirty="0">
                <a:solidFill>
                  <a:srgbClr val="000000"/>
                </a:solidFill>
              </a:rPr>
              <a:t>算法先将空间区域划分为网格单元，然后通过使用密度阈值来识别稠密单元，将满足密度阈值的低维单元逐渐合并成高维单元，最后把邻接高维高密度单元组成簇</a:t>
            </a:r>
            <a:endParaRPr lang="en-US" altLang="zh-CN" sz="1800" dirty="0" smtClean="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552631"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基于模型的聚类</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基于概率模型的聚类</a:t>
            </a:r>
            <a:endParaRPr lang="en-US" altLang="zh-CN" sz="1800" dirty="0" smtClean="0">
              <a:solidFill>
                <a:srgbClr val="000000"/>
              </a:solidFill>
            </a:endParaRPr>
          </a:p>
          <a:p>
            <a:r>
              <a:rPr lang="zh-CN" altLang="en-US" sz="1800" dirty="0" smtClean="0">
                <a:solidFill>
                  <a:srgbClr val="000000"/>
                </a:solidFill>
              </a:rPr>
              <a:t>基于神经网络模型的聚类</a:t>
            </a:r>
            <a:endParaRPr lang="en-US" altLang="zh-CN" sz="1800" dirty="0" smtClean="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smtClean="0"/>
              <a:t>概率模型聚类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基于概率模型的方法利用属性的概率分布来描述聚类，假定样本集是通过某种统计过程生成的，用样本的最佳拟合统计模型来描述数据。最典型的例子是高斯混合模型</a:t>
            </a:r>
            <a:r>
              <a:rPr lang="en-US" altLang="zh-CN" sz="1800" dirty="0">
                <a:solidFill>
                  <a:srgbClr val="000000"/>
                </a:solidFill>
              </a:rPr>
              <a:t>(GMM)</a:t>
            </a:r>
            <a:r>
              <a:rPr lang="zh-CN" altLang="en-US" sz="1800" dirty="0">
                <a:solidFill>
                  <a:srgbClr val="000000"/>
                </a:solidFill>
              </a:rPr>
              <a:t>，它采用</a:t>
            </a:r>
            <a:r>
              <a:rPr lang="en-US" altLang="zh-CN" sz="1800" dirty="0">
                <a:solidFill>
                  <a:srgbClr val="000000"/>
                </a:solidFill>
              </a:rPr>
              <a:t>EM</a:t>
            </a:r>
            <a:r>
              <a:rPr lang="zh-CN" altLang="en-US" sz="1800" dirty="0">
                <a:solidFill>
                  <a:srgbClr val="000000"/>
                </a:solidFill>
              </a:rPr>
              <a:t>算法</a:t>
            </a:r>
            <a:r>
              <a:rPr lang="zh-CN" altLang="en-US" sz="1800" dirty="0" smtClean="0">
                <a:solidFill>
                  <a:srgbClr val="000000"/>
                </a:solidFill>
              </a:rPr>
              <a:t>求解，</a:t>
            </a:r>
            <a:r>
              <a:rPr lang="en-US" altLang="zh-CN" sz="1800" dirty="0" smtClean="0">
                <a:solidFill>
                  <a:srgbClr val="000000"/>
                </a:solidFill>
              </a:rPr>
              <a:t>EM</a:t>
            </a:r>
            <a:r>
              <a:rPr lang="zh-CN" altLang="en-US" sz="1800" dirty="0">
                <a:solidFill>
                  <a:srgbClr val="000000"/>
                </a:solidFill>
              </a:rPr>
              <a:t>算法是在概率模型中寻找参数的最大似然估计的算法，其中概率模型是依赖于无法观测的隐藏变量</a:t>
            </a:r>
            <a:r>
              <a:rPr lang="zh-CN" altLang="en-US" sz="1800" dirty="0" smtClean="0">
                <a:solidFill>
                  <a:srgbClr val="000000"/>
                </a:solidFill>
              </a:rPr>
              <a:t>的</a:t>
            </a:r>
            <a:endParaRPr lang="en-US" altLang="zh-CN" sz="1800" dirty="0" smtClean="0">
              <a:solidFill>
                <a:srgbClr val="000000"/>
              </a:solidFill>
            </a:endParaRPr>
          </a:p>
          <a:p>
            <a:r>
              <a:rPr lang="en-US" altLang="zh-CN" sz="1800" dirty="0">
                <a:solidFill>
                  <a:srgbClr val="000000"/>
                </a:solidFill>
              </a:rPr>
              <a:t>EM</a:t>
            </a:r>
            <a:r>
              <a:rPr lang="zh-CN" altLang="en-US" sz="1800" dirty="0">
                <a:solidFill>
                  <a:srgbClr val="000000"/>
                </a:solidFill>
              </a:rPr>
              <a:t>算法也是一种迭代算法，算法中的迭代步是计算隐藏变量的期望以及对于参数模型进行最大似然估计这两个步骤。第一步</a:t>
            </a:r>
            <a:r>
              <a:rPr lang="zh-CN" altLang="en-US" sz="1800" dirty="0" smtClean="0">
                <a:solidFill>
                  <a:srgbClr val="000000"/>
                </a:solidFill>
              </a:rPr>
              <a:t>计算</a:t>
            </a:r>
            <a:r>
              <a:rPr lang="zh-CN" altLang="en-US" sz="1800" dirty="0">
                <a:solidFill>
                  <a:srgbClr val="000000"/>
                </a:solidFill>
              </a:rPr>
              <a:t>期望，用最可能的值去填补数据中的缺陷，并估算每个高斯模型的权</a:t>
            </a:r>
            <a:r>
              <a:rPr lang="zh-CN" altLang="en-US" sz="1800" dirty="0" smtClean="0">
                <a:solidFill>
                  <a:srgbClr val="000000"/>
                </a:solidFill>
              </a:rPr>
              <a:t>值；第二</a:t>
            </a:r>
            <a:r>
              <a:rPr lang="zh-CN" altLang="en-US" sz="1800" dirty="0">
                <a:solidFill>
                  <a:srgbClr val="000000"/>
                </a:solidFill>
              </a:rPr>
              <a:t>步基于估算的权值，从而返回计算高斯模型的参数值。重复这两个步骤直至收敛</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t>最大似然估计</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EM</a:t>
            </a:r>
            <a:r>
              <a:rPr lang="zh-CN" altLang="en-US" sz="1800" dirty="0">
                <a:solidFill>
                  <a:srgbClr val="000000"/>
                </a:solidFill>
              </a:rPr>
              <a:t>算法是一种最大似然估计</a:t>
            </a:r>
            <a:r>
              <a:rPr lang="en-US" altLang="zh-CN" sz="1800" dirty="0">
                <a:solidFill>
                  <a:srgbClr val="000000"/>
                </a:solidFill>
              </a:rPr>
              <a:t>(Max </a:t>
            </a:r>
            <a:r>
              <a:rPr lang="en-US" altLang="zh-CN" sz="1800" dirty="0" err="1">
                <a:solidFill>
                  <a:srgbClr val="000000"/>
                </a:solidFill>
              </a:rPr>
              <a:t>imum</a:t>
            </a:r>
            <a:r>
              <a:rPr lang="en-US" altLang="zh-CN" sz="1800" dirty="0">
                <a:solidFill>
                  <a:srgbClr val="000000"/>
                </a:solidFill>
              </a:rPr>
              <a:t> </a:t>
            </a:r>
            <a:r>
              <a:rPr lang="en-US" altLang="zh-CN" sz="1800" dirty="0" err="1">
                <a:solidFill>
                  <a:srgbClr val="000000"/>
                </a:solidFill>
              </a:rPr>
              <a:t>Likel</a:t>
            </a:r>
            <a:r>
              <a:rPr lang="en-US" altLang="zh-CN" sz="1800" dirty="0">
                <a:solidFill>
                  <a:srgbClr val="000000"/>
                </a:solidFill>
              </a:rPr>
              <a:t> </a:t>
            </a:r>
            <a:r>
              <a:rPr lang="en-US" altLang="zh-CN" sz="1800" dirty="0" err="1">
                <a:solidFill>
                  <a:srgbClr val="000000"/>
                </a:solidFill>
              </a:rPr>
              <a:t>ihood</a:t>
            </a:r>
            <a:r>
              <a:rPr lang="en-US" altLang="zh-CN" sz="1800" dirty="0">
                <a:solidFill>
                  <a:srgbClr val="000000"/>
                </a:solidFill>
              </a:rPr>
              <a:t> Est </a:t>
            </a:r>
            <a:r>
              <a:rPr lang="en-US" altLang="zh-CN" sz="1800" dirty="0" err="1">
                <a:solidFill>
                  <a:srgbClr val="000000"/>
                </a:solidFill>
              </a:rPr>
              <a:t>imation</a:t>
            </a:r>
            <a:r>
              <a:rPr lang="en-US" altLang="zh-CN" sz="1800" dirty="0">
                <a:solidFill>
                  <a:srgbClr val="000000"/>
                </a:solidFill>
              </a:rPr>
              <a:t>)</a:t>
            </a:r>
            <a:r>
              <a:rPr lang="zh-CN" altLang="en-US" sz="1800" dirty="0">
                <a:solidFill>
                  <a:srgbClr val="000000"/>
                </a:solidFill>
              </a:rPr>
              <a:t>算法，传统的最大似然估计算法是根据已知的观察数据来评估</a:t>
            </a:r>
            <a:r>
              <a:rPr lang="zh-CN" altLang="en-US" sz="1800" dirty="0" smtClean="0">
                <a:solidFill>
                  <a:srgbClr val="000000"/>
                </a:solidFill>
              </a:rPr>
              <a:t>模型参数</a:t>
            </a:r>
            <a:endParaRPr lang="en-US" altLang="zh-CN" sz="1800" dirty="0" smtClean="0">
              <a:solidFill>
                <a:srgbClr val="000000"/>
              </a:solidFill>
            </a:endParaRPr>
          </a:p>
          <a:p>
            <a:r>
              <a:rPr lang="zh-CN" altLang="en-US" sz="1800" dirty="0" smtClean="0">
                <a:solidFill>
                  <a:srgbClr val="000000"/>
                </a:solidFill>
              </a:rPr>
              <a:t>最大似然估计的一般</a:t>
            </a:r>
            <a:r>
              <a:rPr lang="zh-CN" altLang="en-US" sz="1800" dirty="0">
                <a:solidFill>
                  <a:srgbClr val="000000"/>
                </a:solidFill>
              </a:rPr>
              <a:t>步骤</a:t>
            </a:r>
            <a:r>
              <a:rPr lang="zh-CN" altLang="en-US" sz="1800" dirty="0" smtClean="0">
                <a:solidFill>
                  <a:srgbClr val="000000"/>
                </a:solidFill>
              </a:rPr>
              <a:t>如下</a:t>
            </a:r>
            <a:endParaRPr lang="en-US" altLang="zh-CN" sz="1800" dirty="0">
              <a:solidFill>
                <a:srgbClr val="000000"/>
              </a:solidFill>
            </a:endParaRPr>
          </a:p>
          <a:p>
            <a:pPr lvl="1"/>
            <a:r>
              <a:rPr lang="zh-CN" altLang="en-US" sz="1400" dirty="0" smtClean="0">
                <a:solidFill>
                  <a:srgbClr val="000000"/>
                </a:solidFill>
              </a:rPr>
              <a:t>首先</a:t>
            </a:r>
            <a:r>
              <a:rPr lang="zh-CN" altLang="en-US" sz="1400" dirty="0">
                <a:solidFill>
                  <a:srgbClr val="000000"/>
                </a:solidFill>
              </a:rPr>
              <a:t>确保采集得到的样本数据是独立同分布的，这是最大似然估计的前提，这样才可以对于数据建立统一的概率分布模型。在这个前提下对于概率分布模型做出</a:t>
            </a:r>
            <a:r>
              <a:rPr lang="zh-CN" altLang="en-US" sz="1400" dirty="0" smtClean="0">
                <a:solidFill>
                  <a:srgbClr val="000000"/>
                </a:solidFill>
              </a:rPr>
              <a:t>估计</a:t>
            </a:r>
            <a:endParaRPr lang="en-US" altLang="zh-CN" sz="1400" dirty="0">
              <a:solidFill>
                <a:srgbClr val="000000"/>
              </a:solidFill>
            </a:endParaRPr>
          </a:p>
          <a:p>
            <a:pPr lvl="1"/>
            <a:r>
              <a:rPr lang="zh-CN" altLang="en-US" sz="1400" dirty="0" smtClean="0">
                <a:solidFill>
                  <a:srgbClr val="000000"/>
                </a:solidFill>
              </a:rPr>
              <a:t>根据</a:t>
            </a:r>
            <a:r>
              <a:rPr lang="zh-CN" altLang="en-US" sz="1400" dirty="0">
                <a:solidFill>
                  <a:srgbClr val="000000"/>
                </a:solidFill>
              </a:rPr>
              <a:t>所假设的概率分布模型写出关于模型中的未知参数的似然函数。</a:t>
            </a:r>
            <a:r>
              <a:rPr lang="zh-CN" altLang="en-US" sz="1400" dirty="0" smtClean="0">
                <a:solidFill>
                  <a:srgbClr val="000000"/>
                </a:solidFill>
              </a:rPr>
              <a:t>也就是概率关于</a:t>
            </a:r>
            <a:r>
              <a:rPr lang="zh-CN" altLang="en-US" sz="1400" dirty="0">
                <a:solidFill>
                  <a:srgbClr val="000000"/>
                </a:solidFill>
              </a:rPr>
              <a:t>未知参数的函数，问题就转变成了求解使得概率最大的未知参数的</a:t>
            </a:r>
            <a:r>
              <a:rPr lang="zh-CN" altLang="en-US" sz="1400" dirty="0" smtClean="0">
                <a:solidFill>
                  <a:srgbClr val="000000"/>
                </a:solidFill>
              </a:rPr>
              <a:t>值</a:t>
            </a:r>
            <a:endParaRPr lang="en-US" altLang="zh-CN" sz="1400" dirty="0">
              <a:solidFill>
                <a:srgbClr val="000000"/>
              </a:solidFill>
            </a:endParaRPr>
          </a:p>
          <a:p>
            <a:pPr lvl="1"/>
            <a:r>
              <a:rPr lang="zh-CN" altLang="en-US" sz="1400" dirty="0" smtClean="0">
                <a:solidFill>
                  <a:srgbClr val="000000"/>
                </a:solidFill>
              </a:rPr>
              <a:t>为了</a:t>
            </a:r>
            <a:r>
              <a:rPr lang="zh-CN" altLang="en-US" sz="1400" dirty="0">
                <a:solidFill>
                  <a:srgbClr val="000000"/>
                </a:solidFill>
              </a:rPr>
              <a:t>简化求导过程中的运算，对似然函数取对数，将其中的指数运算进行</a:t>
            </a:r>
            <a:r>
              <a:rPr lang="zh-CN" altLang="en-US" sz="1400" dirty="0" smtClean="0">
                <a:solidFill>
                  <a:srgbClr val="000000"/>
                </a:solidFill>
              </a:rPr>
              <a:t>简化</a:t>
            </a:r>
            <a:endParaRPr lang="en-US" altLang="zh-CN" sz="1400" dirty="0">
              <a:solidFill>
                <a:srgbClr val="000000"/>
              </a:solidFill>
            </a:endParaRPr>
          </a:p>
          <a:p>
            <a:pPr lvl="1"/>
            <a:r>
              <a:rPr lang="zh-CN" altLang="en-US" sz="1400" dirty="0" smtClean="0">
                <a:solidFill>
                  <a:srgbClr val="000000"/>
                </a:solidFill>
              </a:rPr>
              <a:t>将</a:t>
            </a:r>
            <a:r>
              <a:rPr lang="zh-CN" altLang="en-US" sz="1400" dirty="0">
                <a:solidFill>
                  <a:srgbClr val="000000"/>
                </a:solidFill>
              </a:rPr>
              <a:t>步骤</a:t>
            </a:r>
            <a:r>
              <a:rPr lang="en-US" altLang="zh-CN" sz="1400" dirty="0">
                <a:solidFill>
                  <a:srgbClr val="000000"/>
                </a:solidFill>
              </a:rPr>
              <a:t>3</a:t>
            </a:r>
            <a:r>
              <a:rPr lang="zh-CN" altLang="en-US" sz="1400" dirty="0">
                <a:solidFill>
                  <a:srgbClr val="000000"/>
                </a:solidFill>
              </a:rPr>
              <a:t>中得到的式子做关于未知参数的求导运算，为了求得概率的极值，使得导数为</a:t>
            </a:r>
            <a:r>
              <a:rPr lang="en-US" altLang="zh-CN" sz="1400" dirty="0">
                <a:solidFill>
                  <a:srgbClr val="000000"/>
                </a:solidFill>
              </a:rPr>
              <a:t>0</a:t>
            </a:r>
            <a:r>
              <a:rPr lang="zh-CN" altLang="en-US" sz="1400" dirty="0">
                <a:solidFill>
                  <a:srgbClr val="000000"/>
                </a:solidFill>
              </a:rPr>
              <a:t>，得到关于未知参数的</a:t>
            </a:r>
            <a:r>
              <a:rPr lang="zh-CN" altLang="en-US" sz="1400" dirty="0" smtClean="0">
                <a:solidFill>
                  <a:srgbClr val="000000"/>
                </a:solidFill>
              </a:rPr>
              <a:t>方程</a:t>
            </a:r>
            <a:endParaRPr lang="en-US" altLang="zh-CN" sz="1400" dirty="0" smtClean="0">
              <a:solidFill>
                <a:srgbClr val="000000"/>
              </a:solidFill>
            </a:endParaRPr>
          </a:p>
          <a:p>
            <a:pPr lvl="1"/>
            <a:r>
              <a:rPr lang="zh-CN" altLang="en-US" sz="1400" dirty="0" smtClean="0">
                <a:solidFill>
                  <a:srgbClr val="000000"/>
                </a:solidFill>
              </a:rPr>
              <a:t>求解步骤</a:t>
            </a:r>
            <a:r>
              <a:rPr lang="en-US" altLang="zh-CN" sz="1400" dirty="0" smtClean="0">
                <a:solidFill>
                  <a:srgbClr val="000000"/>
                </a:solidFill>
              </a:rPr>
              <a:t>4</a:t>
            </a:r>
            <a:r>
              <a:rPr lang="zh-CN" altLang="en-US" sz="1400" dirty="0" smtClean="0">
                <a:solidFill>
                  <a:srgbClr val="000000"/>
                </a:solidFill>
              </a:rPr>
              <a:t>中得到的关于未知参数的方程，得到能够使得概率最大的参数值</a:t>
            </a:r>
            <a:endParaRPr lang="zh-CN" altLang="zh-CN" sz="1400" dirty="0">
              <a:solidFill>
                <a:srgbClr val="000000"/>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高斯混合模型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2631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高斯混合模型处理聚类问题时，以数据遵循若干不同的高斯分布为前提。这一前提的合理性可以由中心极限定理推知，在样本容量很大时，总体参数的抽样分布趋向于高斯分布</a:t>
                </a:r>
                <a:endParaRPr lang="en-US" altLang="zh-CN" sz="1800" dirty="0" smtClean="0">
                  <a:solidFill>
                    <a:srgbClr val="000000"/>
                  </a:solidFill>
                </a:endParaRPr>
              </a:p>
              <a:p>
                <a:r>
                  <a:rPr lang="zh-CN" altLang="zh-CN" sz="1800" dirty="0">
                    <a:solidFill>
                      <a:srgbClr val="000000"/>
                    </a:solidFill>
                  </a:rPr>
                  <a:t>高斯混合模型的概率分布模型如下：</a:t>
                </a:r>
              </a:p>
              <a:p>
                <a:pPr lvl="1"/>
                <a14:m>
                  <m:oMath xmlns:m="http://schemas.openxmlformats.org/officeDocument/2006/math">
                    <m:r>
                      <a:rPr lang="en-US" altLang="zh-CN" sz="1400">
                        <a:solidFill>
                          <a:srgbClr val="000000"/>
                        </a:solidFill>
                        <a:latin typeface="Cambria Math" panose="02040503050406030204" pitchFamily="18" charset="0"/>
                      </a:rPr>
                      <m:t>𝑝</m:t>
                    </m:r>
                    <m:d>
                      <m:dPr>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𝜃</m:t>
                        </m:r>
                      </m:e>
                    </m:d>
                    <m:r>
                      <a:rPr lang="en-US" altLang="zh-CN" sz="1400">
                        <a:solidFill>
                          <a:srgbClr val="000000"/>
                        </a:solidFill>
                        <a:latin typeface="Cambria Math" panose="02040503050406030204" pitchFamily="18" charset="0"/>
                      </a:rPr>
                      <m:t>=</m:t>
                    </m:r>
                    <m:nary>
                      <m:naryPr>
                        <m:chr m:val="∑"/>
                        <m:limLoc m:val="undOvr"/>
                        <m:supHide m:val="on"/>
                        <m:ctrlPr>
                          <a:rPr lang="zh-CN" altLang="zh-CN" sz="1400" i="1">
                            <a:solidFill>
                              <a:srgbClr val="000000"/>
                            </a:solidFill>
                            <a:latin typeface="Cambria Math"/>
                          </a:rPr>
                        </m:ctrlPr>
                      </m:naryPr>
                      <m:sub>
                        <m:r>
                          <a:rPr lang="en-US" altLang="zh-CN" sz="1400">
                            <a:solidFill>
                              <a:srgbClr val="000000"/>
                            </a:solidFill>
                            <a:latin typeface="Cambria Math" panose="02040503050406030204" pitchFamily="18" charset="0"/>
                          </a:rPr>
                          <m:t>𝑘</m:t>
                        </m:r>
                      </m:sub>
                      <m:sup/>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𝑎</m:t>
                            </m:r>
                          </m:e>
                          <m:sub>
                            <m:r>
                              <a:rPr lang="en-US" altLang="zh-CN" sz="1400">
                                <a:solidFill>
                                  <a:srgbClr val="000000"/>
                                </a:solidFill>
                                <a:latin typeface="Cambria Math" panose="02040503050406030204" pitchFamily="18" charset="0"/>
                              </a:rPr>
                              <m:t>𝑘</m:t>
                            </m:r>
                          </m:sub>
                        </m:sSub>
                        <m:r>
                          <a:rPr lang="en-US" altLang="zh-CN" sz="1400">
                            <a:solidFill>
                              <a:srgbClr val="000000"/>
                            </a:solidFill>
                            <a:latin typeface="Cambria Math" panose="02040503050406030204" pitchFamily="18" charset="0"/>
                          </a:rPr>
                          <m:t>𝑓</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𝜃</m:t>
                            </m:r>
                          </m:e>
                          <m:sub>
                            <m:r>
                              <a:rPr lang="en-US" altLang="zh-CN" sz="1400">
                                <a:solidFill>
                                  <a:srgbClr val="000000"/>
                                </a:solidFill>
                                <a:latin typeface="Cambria Math" panose="02040503050406030204" pitchFamily="18" charset="0"/>
                              </a:rPr>
                              <m:t>𝑘</m:t>
                            </m:r>
                          </m:sub>
                        </m:sSub>
                        <m:r>
                          <a:rPr lang="en-US" altLang="zh-CN" sz="1400">
                            <a:solidFill>
                              <a:srgbClr val="000000"/>
                            </a:solidFill>
                            <a:latin typeface="Cambria Math" panose="02040503050406030204" pitchFamily="18" charset="0"/>
                          </a:rPr>
                          <m:t>)</m:t>
                        </m:r>
                      </m:e>
                    </m:nary>
                  </m:oMath>
                </a14:m>
                <a:endParaRPr lang="zh-CN" altLang="zh-CN" sz="1400" dirty="0">
                  <a:solidFill>
                    <a:srgbClr val="000000"/>
                  </a:solidFill>
                </a:endParaRPr>
              </a:p>
              <a:p>
                <a:r>
                  <a:rPr lang="zh-CN" altLang="zh-CN" sz="1800" dirty="0" smtClean="0">
                    <a:solidFill>
                      <a:srgbClr val="000000"/>
                    </a:solidFill>
                  </a:rPr>
                  <a:t>其中</a:t>
                </a:r>
                <a:endParaRPr lang="zh-CN" altLang="zh-CN" sz="1800" dirty="0">
                  <a:solidFill>
                    <a:srgbClr val="000000"/>
                  </a:solidFill>
                </a:endParaRPr>
              </a:p>
              <a:p>
                <a:pPr lvl="1"/>
                <a14:m>
                  <m:oMath xmlns:m="http://schemas.openxmlformats.org/officeDocument/2006/math">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𝜃</m:t>
                        </m:r>
                      </m:e>
                      <m:sub>
                        <m:r>
                          <a:rPr lang="en-US" altLang="zh-CN" sz="1400">
                            <a:solidFill>
                              <a:srgbClr val="000000"/>
                            </a:solidFill>
                            <a:latin typeface="Cambria Math" panose="02040503050406030204" pitchFamily="18" charset="0"/>
                          </a:rPr>
                          <m:t>𝑘</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𝜇</m:t>
                        </m:r>
                      </m:e>
                      <m:sub>
                        <m:r>
                          <a:rPr lang="en-US" altLang="zh-CN" sz="1400">
                            <a:solidFill>
                              <a:srgbClr val="000000"/>
                            </a:solidFill>
                            <a:latin typeface="Cambria Math" panose="02040503050406030204" pitchFamily="18" charset="0"/>
                          </a:rPr>
                          <m:t>𝑘</m:t>
                        </m:r>
                      </m:sub>
                    </m:sSub>
                    <m:r>
                      <a:rPr lang="en-US" altLang="zh-CN" sz="1400">
                        <a:solidFill>
                          <a:srgbClr val="000000"/>
                        </a:solidFill>
                        <a:latin typeface="Cambria Math" panose="02040503050406030204" pitchFamily="18" charset="0"/>
                      </a:rPr>
                      <m:t>,</m:t>
                    </m:r>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𝜎</m:t>
                        </m:r>
                      </m:e>
                      <m:sub>
                        <m:r>
                          <a:rPr lang="en-US" altLang="zh-CN" sz="1400">
                            <a:solidFill>
                              <a:srgbClr val="000000"/>
                            </a:solidFill>
                            <a:latin typeface="Cambria Math" panose="02040503050406030204" pitchFamily="18" charset="0"/>
                          </a:rPr>
                          <m:t>𝑘</m:t>
                        </m:r>
                      </m:sub>
                      <m:sup>
                        <m:r>
                          <a:rPr lang="en-US" altLang="zh-CN" sz="1400">
                            <a:solidFill>
                              <a:srgbClr val="000000"/>
                            </a:solidFill>
                            <a:latin typeface="Cambria Math" panose="02040503050406030204" pitchFamily="18" charset="0"/>
                          </a:rPr>
                          <m:t>2</m:t>
                        </m:r>
                      </m:sup>
                    </m:sSubSup>
                    <m:r>
                      <a:rPr lang="en-US" altLang="zh-CN" sz="1400">
                        <a:solidFill>
                          <a:srgbClr val="000000"/>
                        </a:solidFill>
                        <a:latin typeface="Cambria Math" panose="02040503050406030204" pitchFamily="18" charset="0"/>
                      </a:rPr>
                      <m:t>)</m:t>
                    </m:r>
                  </m:oMath>
                </a14:m>
                <a:endParaRPr lang="zh-CN" altLang="zh-CN" sz="1400" dirty="0">
                  <a:solidFill>
                    <a:srgbClr val="000000"/>
                  </a:solidFill>
                </a:endParaRPr>
              </a:p>
              <a:p>
                <a:r>
                  <a:rPr lang="zh-CN" altLang="zh-CN" sz="1800" dirty="0">
                    <a:solidFill>
                      <a:srgbClr val="000000"/>
                    </a:solidFill>
                  </a:rPr>
                  <a:t>高斯分布的概率密度函数为</a:t>
                </a:r>
                <a:r>
                  <a:rPr lang="en-US" altLang="zh-CN" sz="1800" dirty="0">
                    <a:solidFill>
                      <a:srgbClr val="000000"/>
                    </a:solidFill>
                  </a:rPr>
                  <a:t>:</a:t>
                </a:r>
                <a:endParaRPr lang="zh-CN" altLang="zh-CN" sz="1800" dirty="0">
                  <a:solidFill>
                    <a:srgbClr val="000000"/>
                  </a:solidFill>
                </a:endParaRPr>
              </a:p>
              <a:p>
                <a:pPr lvl="1"/>
                <a14:m>
                  <m:oMath xmlns:m="http://schemas.openxmlformats.org/officeDocument/2006/math">
                    <m:r>
                      <a:rPr lang="en-US" altLang="zh-CN" sz="1400">
                        <a:solidFill>
                          <a:srgbClr val="000000"/>
                        </a:solidFill>
                        <a:latin typeface="Cambria Math" panose="02040503050406030204" pitchFamily="18" charset="0"/>
                      </a:rPr>
                      <m:t>𝑓</m:t>
                    </m:r>
                    <m:d>
                      <m:dPr>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𝑥</m:t>
                        </m:r>
                      </m:e>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𝜃</m:t>
                            </m:r>
                          </m:e>
                          <m:sub>
                            <m:r>
                              <a:rPr lang="en-US" altLang="zh-CN" sz="1400">
                                <a:solidFill>
                                  <a:srgbClr val="000000"/>
                                </a:solidFill>
                                <a:latin typeface="Cambria Math" panose="02040503050406030204" pitchFamily="18" charset="0"/>
                              </a:rPr>
                              <m:t>𝑘</m:t>
                            </m:r>
                          </m:sub>
                        </m:sSub>
                      </m:e>
                    </m:d>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1</m:t>
                        </m:r>
                      </m:num>
                      <m:den>
                        <m:rad>
                          <m:radPr>
                            <m:degHide m:val="on"/>
                            <m:ctrlPr>
                              <a:rPr lang="zh-CN" altLang="zh-CN" sz="1400" i="1">
                                <a:solidFill>
                                  <a:srgbClr val="000000"/>
                                </a:solidFill>
                                <a:latin typeface="Cambria Math"/>
                              </a:rPr>
                            </m:ctrlPr>
                          </m:radPr>
                          <m:deg/>
                          <m:e>
                            <m:r>
                              <a:rPr lang="en-US" altLang="zh-CN" sz="1400">
                                <a:solidFill>
                                  <a:srgbClr val="000000"/>
                                </a:solidFill>
                                <a:latin typeface="Cambria Math" panose="02040503050406030204" pitchFamily="18" charset="0"/>
                              </a:rPr>
                              <m:t>2</m:t>
                            </m:r>
                            <m:r>
                              <a:rPr lang="en-US" altLang="zh-CN" sz="1400">
                                <a:solidFill>
                                  <a:srgbClr val="000000"/>
                                </a:solidFill>
                                <a:latin typeface="Cambria Math" panose="02040503050406030204" pitchFamily="18" charset="0"/>
                              </a:rPr>
                              <m:t>𝜋</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𝜎</m:t>
                                </m:r>
                              </m:e>
                              <m:sub>
                                <m:r>
                                  <a:rPr lang="en-US" altLang="zh-CN" sz="1400">
                                    <a:solidFill>
                                      <a:srgbClr val="000000"/>
                                    </a:solidFill>
                                    <a:latin typeface="Cambria Math" panose="02040503050406030204" pitchFamily="18" charset="0"/>
                                  </a:rPr>
                                  <m:t>𝑘</m:t>
                                </m:r>
                              </m:sub>
                            </m:sSub>
                          </m:e>
                        </m:rad>
                      </m:den>
                    </m:f>
                    <m:func>
                      <m:funcPr>
                        <m:ctrlPr>
                          <a:rPr lang="zh-CN" altLang="zh-CN" sz="1400" i="1">
                            <a:solidFill>
                              <a:srgbClr val="000000"/>
                            </a:solidFill>
                            <a:latin typeface="Cambria Math"/>
                          </a:rPr>
                        </m:ctrlPr>
                      </m:funcPr>
                      <m:fName>
                        <m:r>
                          <m:rPr>
                            <m:sty m:val="p"/>
                          </m:rPr>
                          <a:rPr lang="en-US" altLang="zh-CN" sz="1400">
                            <a:solidFill>
                              <a:srgbClr val="000000"/>
                            </a:solidFill>
                            <a:latin typeface="Cambria Math" panose="02040503050406030204" pitchFamily="18" charset="0"/>
                          </a:rPr>
                          <m:t>exp</m:t>
                        </m:r>
                      </m:fName>
                      <m:e>
                        <m:d>
                          <m:dPr>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a:rPr>
                                </m:ctrlPr>
                              </m:fPr>
                              <m:num>
                                <m:sSup>
                                  <m:sSupPr>
                                    <m:ctrlPr>
                                      <a:rPr lang="zh-CN" altLang="zh-CN" sz="1400" i="1">
                                        <a:solidFill>
                                          <a:srgbClr val="000000"/>
                                        </a:solidFill>
                                        <a:latin typeface="Cambria Math"/>
                                      </a:rPr>
                                    </m:ctrlPr>
                                  </m:sSupPr>
                                  <m:e>
                                    <m:d>
                                      <m:dPr>
                                        <m:ctrlPr>
                                          <a:rPr lang="zh-CN" altLang="zh-CN" sz="1400" i="1">
                                            <a:solidFill>
                                              <a:srgbClr val="000000"/>
                                            </a:solidFill>
                                            <a:latin typeface="Cambria Math"/>
                                          </a:rPr>
                                        </m:ctrlPr>
                                      </m:dPr>
                                      <m:e>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𝜇</m:t>
                                            </m:r>
                                          </m:e>
                                          <m:sub>
                                            <m:r>
                                              <a:rPr lang="en-US" altLang="zh-CN" sz="1400">
                                                <a:solidFill>
                                                  <a:srgbClr val="000000"/>
                                                </a:solidFill>
                                                <a:latin typeface="Cambria Math" panose="02040503050406030204" pitchFamily="18" charset="0"/>
                                              </a:rPr>
                                              <m:t>𝑘</m:t>
                                            </m:r>
                                          </m:sub>
                                        </m:sSub>
                                      </m:e>
                                    </m:d>
                                  </m:e>
                                  <m:sup>
                                    <m:r>
                                      <a:rPr lang="en-US" altLang="zh-CN" sz="1400">
                                        <a:solidFill>
                                          <a:srgbClr val="000000"/>
                                        </a:solidFill>
                                        <a:latin typeface="Cambria Math" panose="02040503050406030204" pitchFamily="18" charset="0"/>
                                      </a:rPr>
                                      <m:t>2</m:t>
                                    </m:r>
                                  </m:sup>
                                </m:sSup>
                              </m:num>
                              <m:den>
                                <m:r>
                                  <a:rPr lang="en-US" altLang="zh-CN" sz="1400">
                                    <a:solidFill>
                                      <a:srgbClr val="000000"/>
                                    </a:solidFill>
                                    <a:latin typeface="Cambria Math" panose="02040503050406030204" pitchFamily="18" charset="0"/>
                                  </a:rPr>
                                  <m:t>2</m:t>
                                </m:r>
                                <m:sSubSup>
                                  <m:sSubSupPr>
                                    <m:ctrlPr>
                                      <a:rPr lang="zh-CN" altLang="zh-CN" sz="1400" i="1">
                                        <a:solidFill>
                                          <a:srgbClr val="000000"/>
                                        </a:solidFill>
                                        <a:latin typeface="Cambria Math"/>
                                      </a:rPr>
                                    </m:ctrlPr>
                                  </m:sSubSupPr>
                                  <m:e>
                                    <m:r>
                                      <a:rPr lang="en-US" altLang="zh-CN" sz="1400">
                                        <a:solidFill>
                                          <a:srgbClr val="000000"/>
                                        </a:solidFill>
                                        <a:latin typeface="Cambria Math" panose="02040503050406030204" pitchFamily="18" charset="0"/>
                                      </a:rPr>
                                      <m:t>𝜎</m:t>
                                    </m:r>
                                  </m:e>
                                  <m:sub>
                                    <m:r>
                                      <a:rPr lang="en-US" altLang="zh-CN" sz="1400">
                                        <a:solidFill>
                                          <a:srgbClr val="000000"/>
                                        </a:solidFill>
                                        <a:latin typeface="Cambria Math" panose="02040503050406030204" pitchFamily="18" charset="0"/>
                                      </a:rPr>
                                      <m:t>𝑘</m:t>
                                    </m:r>
                                  </m:sub>
                                  <m:sup>
                                    <m:r>
                                      <a:rPr lang="en-US" altLang="zh-CN" sz="1400">
                                        <a:solidFill>
                                          <a:srgbClr val="000000"/>
                                        </a:solidFill>
                                        <a:latin typeface="Cambria Math" panose="02040503050406030204" pitchFamily="18" charset="0"/>
                                      </a:rPr>
                                      <m:t>2</m:t>
                                    </m:r>
                                  </m:sup>
                                </m:sSubSup>
                              </m:den>
                            </m:f>
                          </m:e>
                        </m:d>
                      </m:e>
                    </m:func>
                  </m:oMath>
                </a14:m>
                <a:endParaRPr lang="zh-CN" altLang="zh-CN" sz="1400" dirty="0">
                  <a:solidFill>
                    <a:srgbClr val="000000"/>
                  </a:solidFill>
                </a:endParaRPr>
              </a:p>
              <a:p>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263137"/>
              </a:xfrm>
              <a:prstGeom prst="rect">
                <a:avLst/>
              </a:prstGeom>
              <a:blipFill rotWithShape="1">
                <a:blip r:embed="rId1"/>
                <a:stretch>
                  <a:fillRect l="-530" t="-9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303088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琴</a:t>
            </a:r>
            <a:r>
              <a:rPr kumimoji="0" lang="zh-CN" altLang="en-US" dirty="0"/>
              <a:t>生不等式与函数的凸凹性</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8301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smtClean="0">
                    <a:solidFill>
                      <a:srgbClr val="000000"/>
                    </a:solidFill>
                  </a:rPr>
                  <a:t>琴</a:t>
                </a:r>
                <a:r>
                  <a:rPr lang="zh-CN" altLang="zh-CN" sz="1800" dirty="0">
                    <a:solidFill>
                      <a:srgbClr val="000000"/>
                    </a:solidFill>
                  </a:rPr>
                  <a:t>生不等式</a:t>
                </a:r>
                <a:r>
                  <a:rPr lang="en-US" altLang="zh-CN" sz="1800" dirty="0">
                    <a:solidFill>
                      <a:srgbClr val="000000"/>
                    </a:solidFill>
                  </a:rPr>
                  <a:t>(Jensen inequality)</a:t>
                </a:r>
                <a:r>
                  <a:rPr lang="zh-CN" altLang="zh-CN" sz="1800" dirty="0">
                    <a:solidFill>
                      <a:srgbClr val="000000"/>
                    </a:solidFill>
                  </a:rPr>
                  <a:t>概述如下：</a:t>
                </a:r>
              </a:p>
              <a:p>
                <a:r>
                  <a:rPr lang="zh-CN" altLang="zh-CN" sz="1800" dirty="0">
                    <a:solidFill>
                      <a:srgbClr val="000000"/>
                    </a:solidFill>
                  </a:rPr>
                  <a:t>如果函数</a:t>
                </a:r>
                <a14:m>
                  <m:oMath xmlns:m="http://schemas.openxmlformats.org/officeDocument/2006/math">
                    <m:r>
                      <a:rPr lang="en-US" altLang="zh-CN" sz="1800">
                        <a:solidFill>
                          <a:srgbClr val="000000"/>
                        </a:solidFill>
                        <a:latin typeface="Cambria Math" panose="02040503050406030204" pitchFamily="18" charset="0"/>
                      </a:rPr>
                      <m:t>𝑓</m:t>
                    </m:r>
                  </m:oMath>
                </a14:m>
                <a:r>
                  <a:rPr lang="zh-CN" altLang="zh-CN" sz="1800" dirty="0">
                    <a:solidFill>
                      <a:srgbClr val="000000"/>
                    </a:solidFill>
                  </a:rPr>
                  <a:t>是区间</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上的凸函数，则对于</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2</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𝑛</m:t>
                        </m:r>
                      </m:sub>
                    </m:sSub>
                    <m:r>
                      <a:rPr lang="en-US" altLang="zh-CN" sz="1800">
                        <a:solidFill>
                          <a:srgbClr val="000000"/>
                        </a:solidFill>
                        <a:latin typeface="Cambria Math" panose="02040503050406030204" pitchFamily="18" charset="0"/>
                      </a:rPr>
                      <m:t>∈(</m:t>
                    </m:r>
                    <m:r>
                      <m:rPr>
                        <m:sty m:val="p"/>
                      </m:rPr>
                      <a:rPr lang="en-US" altLang="zh-CN" sz="1800">
                        <a:solidFill>
                          <a:srgbClr val="000000"/>
                        </a:solidFill>
                        <a:latin typeface="Cambria Math" panose="02040503050406030204" pitchFamily="18" charset="0"/>
                      </a:rPr>
                      <m:t>a</m:t>
                    </m:r>
                    <m:r>
                      <a:rPr lang="en-US" altLang="zh-CN" sz="1800">
                        <a:solidFill>
                          <a:srgbClr val="000000"/>
                        </a:solidFill>
                        <a:latin typeface="Cambria Math" panose="02040503050406030204" pitchFamily="18" charset="0"/>
                      </a:rPr>
                      <m:t>,</m:t>
                    </m:r>
                    <m:r>
                      <m:rPr>
                        <m:sty m:val="p"/>
                      </m:rPr>
                      <a:rPr lang="en-US" altLang="zh-CN" sz="1800">
                        <a:solidFill>
                          <a:srgbClr val="000000"/>
                        </a:solidFill>
                        <a:latin typeface="Cambria Math" panose="02040503050406030204" pitchFamily="18" charset="0"/>
                      </a:rPr>
                      <m:t>b</m:t>
                    </m:r>
                    <m:r>
                      <a:rPr lang="en-US" altLang="zh-CN" sz="1800">
                        <a:solidFill>
                          <a:srgbClr val="000000"/>
                        </a:solidFill>
                        <a:latin typeface="Cambria Math" panose="02040503050406030204" pitchFamily="18" charset="0"/>
                      </a:rPr>
                      <m:t>)</m:t>
                    </m:r>
                  </m:oMath>
                </a14:m>
                <a:r>
                  <a:rPr lang="zh-CN" altLang="zh-CN" sz="1800" dirty="0">
                    <a:solidFill>
                      <a:srgbClr val="000000"/>
                    </a:solidFill>
                  </a:rPr>
                  <a:t>，有</a:t>
                </a:r>
              </a:p>
              <a:p>
                <a:pPr lvl="1"/>
                <a14:m>
                  <m:oMath xmlns:m="http://schemas.openxmlformats.org/officeDocument/2006/math">
                    <m:r>
                      <a:rPr lang="en-US" altLang="zh-CN" sz="1400">
                        <a:solidFill>
                          <a:srgbClr val="000000"/>
                        </a:solidFill>
                        <a:latin typeface="Cambria Math" panose="02040503050406030204" pitchFamily="18" charset="0"/>
                      </a:rPr>
                      <m:t>𝑓</m:t>
                    </m:r>
                    <m:d>
                      <m:dPr>
                        <m:ctrlPr>
                          <a:rPr lang="zh-CN" altLang="zh-CN" sz="1400" i="1">
                            <a:solidFill>
                              <a:srgbClr val="000000"/>
                            </a:solidFill>
                            <a:latin typeface="Cambria Math"/>
                          </a:rPr>
                        </m:ctrlPr>
                      </m:dPr>
                      <m:e>
                        <m:f>
                          <m:fPr>
                            <m:ctrlPr>
                              <a:rPr lang="zh-CN" altLang="zh-CN" sz="1400" i="1">
                                <a:solidFill>
                                  <a:srgbClr val="000000"/>
                                </a:solidFill>
                                <a:latin typeface="Cambria Math"/>
                              </a:rPr>
                            </m:ctrlPr>
                          </m:fPr>
                          <m:num>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1</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2</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𝑛</m:t>
                                </m:r>
                              </m:sub>
                            </m:sSub>
                          </m:num>
                          <m:den>
                            <m:r>
                              <a:rPr lang="en-US" altLang="zh-CN" sz="1400">
                                <a:solidFill>
                                  <a:srgbClr val="000000"/>
                                </a:solidFill>
                                <a:latin typeface="Cambria Math" panose="02040503050406030204" pitchFamily="18" charset="0"/>
                              </a:rPr>
                              <m:t>𝑛</m:t>
                            </m:r>
                          </m:den>
                        </m:f>
                      </m:e>
                    </m:d>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𝑓</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1</m:t>
                                </m:r>
                              </m:sub>
                            </m:sSub>
                          </m:e>
                        </m:d>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𝑓</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2</m:t>
                                </m:r>
                              </m:sub>
                            </m:sSub>
                          </m:e>
                        </m:d>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𝑓</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𝑛</m:t>
                                </m:r>
                              </m:sub>
                            </m:sSub>
                          </m:e>
                        </m:d>
                      </m:num>
                      <m:den>
                        <m:r>
                          <a:rPr lang="en-US" altLang="zh-CN" sz="1400">
                            <a:solidFill>
                              <a:srgbClr val="000000"/>
                            </a:solidFill>
                            <a:latin typeface="Cambria Math" panose="02040503050406030204" pitchFamily="18" charset="0"/>
                          </a:rPr>
                          <m:t>𝑛</m:t>
                        </m:r>
                      </m:den>
                    </m:f>
                  </m:oMath>
                </a14:m>
                <a:endParaRPr lang="zh-CN" altLang="zh-CN" sz="1400" dirty="0">
                  <a:solidFill>
                    <a:srgbClr val="000000"/>
                  </a:solidFill>
                </a:endParaRPr>
              </a:p>
              <a:p>
                <a:r>
                  <a:rPr lang="zh-CN" altLang="zh-CN" sz="1800" dirty="0" smtClean="0">
                    <a:solidFill>
                      <a:srgbClr val="000000"/>
                    </a:solidFill>
                  </a:rPr>
                  <a:t>对于</a:t>
                </a:r>
                <a:r>
                  <a:rPr lang="zh-CN" altLang="zh-CN" sz="1800" dirty="0">
                    <a:solidFill>
                      <a:srgbClr val="000000"/>
                    </a:solidFill>
                  </a:rPr>
                  <a:t>该区间上的凹函数</a:t>
                </a:r>
                <a14:m>
                  <m:oMath xmlns:m="http://schemas.openxmlformats.org/officeDocument/2006/math">
                    <m:r>
                      <a:rPr lang="en-US" altLang="zh-CN" sz="1800">
                        <a:solidFill>
                          <a:srgbClr val="000000"/>
                        </a:solidFill>
                        <a:latin typeface="Cambria Math" panose="02040503050406030204" pitchFamily="18" charset="0"/>
                      </a:rPr>
                      <m:t>𝑔</m:t>
                    </m:r>
                  </m:oMath>
                </a14:m>
                <a:r>
                  <a:rPr lang="zh-CN" altLang="zh-CN" sz="1800" dirty="0">
                    <a:solidFill>
                      <a:srgbClr val="000000"/>
                    </a:solidFill>
                  </a:rPr>
                  <a:t>来说，则有</a:t>
                </a:r>
              </a:p>
              <a:p>
                <a:pPr lvl="1"/>
                <a14:m>
                  <m:oMath xmlns:m="http://schemas.openxmlformats.org/officeDocument/2006/math">
                    <m:r>
                      <a:rPr lang="en-US" altLang="zh-CN" sz="1400">
                        <a:solidFill>
                          <a:srgbClr val="000000"/>
                        </a:solidFill>
                        <a:latin typeface="Cambria Math" panose="02040503050406030204" pitchFamily="18" charset="0"/>
                      </a:rPr>
                      <m:t>𝑔</m:t>
                    </m:r>
                    <m:d>
                      <m:dPr>
                        <m:ctrlPr>
                          <a:rPr lang="zh-CN" altLang="zh-CN" sz="1400" i="1">
                            <a:solidFill>
                              <a:srgbClr val="000000"/>
                            </a:solidFill>
                            <a:latin typeface="Cambria Math"/>
                          </a:rPr>
                        </m:ctrlPr>
                      </m:dPr>
                      <m:e>
                        <m:f>
                          <m:fPr>
                            <m:ctrlPr>
                              <a:rPr lang="zh-CN" altLang="zh-CN" sz="1400" i="1">
                                <a:solidFill>
                                  <a:srgbClr val="000000"/>
                                </a:solidFill>
                                <a:latin typeface="Cambria Math"/>
                              </a:rPr>
                            </m:ctrlPr>
                          </m:fPr>
                          <m:num>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1</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2</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𝑛</m:t>
                                </m:r>
                              </m:sub>
                            </m:sSub>
                          </m:num>
                          <m:den>
                            <m:r>
                              <a:rPr lang="en-US" altLang="zh-CN" sz="1400">
                                <a:solidFill>
                                  <a:srgbClr val="000000"/>
                                </a:solidFill>
                                <a:latin typeface="Cambria Math" panose="02040503050406030204" pitchFamily="18" charset="0"/>
                              </a:rPr>
                              <m:t>𝑛</m:t>
                            </m:r>
                          </m:den>
                        </m:f>
                      </m:e>
                    </m:d>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a:rPr>
                        </m:ctrlPr>
                      </m:fPr>
                      <m:num>
                        <m:r>
                          <a:rPr lang="en-US" altLang="zh-CN" sz="1400">
                            <a:solidFill>
                              <a:srgbClr val="000000"/>
                            </a:solidFill>
                            <a:latin typeface="Cambria Math" panose="02040503050406030204" pitchFamily="18" charset="0"/>
                          </a:rPr>
                          <m:t>𝑔</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1</m:t>
                                </m:r>
                              </m:sub>
                            </m:sSub>
                          </m:e>
                        </m:d>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𝑔</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2</m:t>
                                </m:r>
                              </m:sub>
                            </m:sSub>
                          </m:e>
                        </m:d>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𝑔</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𝑛</m:t>
                                </m:r>
                              </m:sub>
                            </m:sSub>
                          </m:e>
                        </m:d>
                      </m:num>
                      <m:den>
                        <m:r>
                          <a:rPr lang="en-US" altLang="zh-CN" sz="1400">
                            <a:solidFill>
                              <a:srgbClr val="000000"/>
                            </a:solidFill>
                            <a:latin typeface="Cambria Math" panose="02040503050406030204" pitchFamily="18" charset="0"/>
                          </a:rPr>
                          <m:t>𝑛</m:t>
                        </m:r>
                      </m:den>
                    </m:f>
                  </m:oMath>
                </a14:m>
                <a:endParaRPr lang="zh-CN" altLang="zh-CN" sz="1400" dirty="0">
                  <a:solidFill>
                    <a:srgbClr val="000000"/>
                  </a:solidFill>
                </a:endParaRPr>
              </a:p>
              <a:p>
                <a:r>
                  <a:rPr lang="zh-CN" altLang="zh-CN" sz="1800" dirty="0" smtClean="0">
                    <a:solidFill>
                      <a:srgbClr val="000000"/>
                    </a:solidFill>
                  </a:rPr>
                  <a:t>琴</a:t>
                </a:r>
                <a:r>
                  <a:rPr lang="zh-CN" altLang="zh-CN" sz="1800" dirty="0">
                    <a:solidFill>
                      <a:srgbClr val="000000"/>
                    </a:solidFill>
                  </a:rPr>
                  <a:t>生不等式的加权形式可以表述为，对于</a:t>
                </a:r>
                <a14:m>
                  <m:oMath xmlns:m="http://schemas.openxmlformats.org/officeDocument/2006/math">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𝑟</m:t>
                        </m:r>
                      </m:e>
                      <m:sub>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𝑟</m:t>
                        </m:r>
                      </m:e>
                      <m:sub>
                        <m:r>
                          <a:rPr lang="en-US" altLang="zh-CN" sz="1800">
                            <a:solidFill>
                              <a:srgbClr val="000000"/>
                            </a:solidFill>
                            <a:latin typeface="Cambria Math" panose="02040503050406030204" pitchFamily="18" charset="0"/>
                          </a:rPr>
                          <m:t>2</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a:rPr>
                        </m:ctrlPr>
                      </m:sSubPr>
                      <m:e>
                        <m:r>
                          <a:rPr lang="en-US" altLang="zh-CN" sz="1800">
                            <a:solidFill>
                              <a:srgbClr val="000000"/>
                            </a:solidFill>
                            <a:latin typeface="Cambria Math" panose="02040503050406030204" pitchFamily="18" charset="0"/>
                          </a:rPr>
                          <m:t>𝑟</m:t>
                        </m:r>
                      </m:e>
                      <m:sub>
                        <m:r>
                          <a:rPr lang="en-US" altLang="zh-CN" sz="1800">
                            <a:solidFill>
                              <a:srgbClr val="000000"/>
                            </a:solidFill>
                            <a:latin typeface="Cambria Math" panose="02040503050406030204" pitchFamily="18" charset="0"/>
                          </a:rPr>
                          <m:t>𝑛</m:t>
                        </m:r>
                      </m:sub>
                    </m:sSub>
                    <m:r>
                      <a:rPr lang="en-US" altLang="zh-CN" sz="1800">
                        <a:solidFill>
                          <a:srgbClr val="000000"/>
                        </a:solidFill>
                        <a:latin typeface="Cambria Math" panose="02040503050406030204" pitchFamily="18" charset="0"/>
                      </a:rPr>
                      <m:t>=1</m:t>
                    </m:r>
                  </m:oMath>
                </a14:m>
                <a:r>
                  <a:rPr lang="zh-CN" altLang="zh-CN" sz="1800" dirty="0">
                    <a:solidFill>
                      <a:srgbClr val="000000"/>
                    </a:solidFill>
                  </a:rPr>
                  <a:t>，有</a:t>
                </a:r>
              </a:p>
              <a:p>
                <a:pPr lvl="1"/>
                <a14:m>
                  <m:oMath xmlns:m="http://schemas.openxmlformats.org/officeDocument/2006/math">
                    <m:r>
                      <a:rPr lang="en-US" altLang="zh-CN" sz="1400">
                        <a:solidFill>
                          <a:srgbClr val="000000"/>
                        </a:solidFill>
                        <a:latin typeface="Cambria Math" panose="02040503050406030204" pitchFamily="18" charset="0"/>
                      </a:rPr>
                      <m:t>𝑓</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1</m:t>
                            </m:r>
                          </m:sub>
                        </m:sSub>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1</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2</m:t>
                            </m:r>
                          </m:sub>
                        </m:sSub>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2</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𝑛</m:t>
                            </m:r>
                          </m:sub>
                        </m:sSub>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𝑛</m:t>
                            </m:r>
                          </m:sub>
                        </m:sSub>
                      </m:e>
                    </m:d>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1</m:t>
                        </m:r>
                      </m:sub>
                    </m:sSub>
                    <m:r>
                      <a:rPr lang="en-US" altLang="zh-CN" sz="1400">
                        <a:solidFill>
                          <a:srgbClr val="000000"/>
                        </a:solidFill>
                        <a:latin typeface="Cambria Math" panose="02040503050406030204" pitchFamily="18" charset="0"/>
                      </a:rPr>
                      <m:t>𝑓</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1</m:t>
                            </m:r>
                          </m:sub>
                        </m:sSub>
                      </m:e>
                    </m:d>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2</m:t>
                        </m:r>
                      </m:sub>
                    </m:sSub>
                    <m:r>
                      <a:rPr lang="en-US" altLang="zh-CN" sz="1400">
                        <a:solidFill>
                          <a:srgbClr val="000000"/>
                        </a:solidFill>
                        <a:latin typeface="Cambria Math" panose="02040503050406030204" pitchFamily="18" charset="0"/>
                      </a:rPr>
                      <m:t>𝑓</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2</m:t>
                            </m:r>
                          </m:sub>
                        </m:sSub>
                      </m:e>
                    </m:d>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𝑛</m:t>
                        </m:r>
                      </m:sub>
                    </m:sSub>
                    <m:r>
                      <a:rPr lang="en-US" altLang="zh-CN" sz="1400">
                        <a:solidFill>
                          <a:srgbClr val="000000"/>
                        </a:solidFill>
                        <a:latin typeface="Cambria Math" panose="02040503050406030204" pitchFamily="18" charset="0"/>
                      </a:rPr>
                      <m:t>𝑓</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𝑛</m:t>
                            </m:r>
                          </m:sub>
                        </m:sSub>
                      </m:e>
                    </m:d>
                  </m:oMath>
                </a14:m>
                <a:endParaRPr lang="zh-CN" altLang="zh-CN" sz="1400" dirty="0">
                  <a:solidFill>
                    <a:srgbClr val="000000"/>
                  </a:solidFill>
                </a:endParaRPr>
              </a:p>
              <a:p>
                <a:pPr lvl="1"/>
                <a14:m>
                  <m:oMath xmlns:m="http://schemas.openxmlformats.org/officeDocument/2006/math">
                    <m:r>
                      <a:rPr lang="en-US" altLang="zh-CN" sz="1400">
                        <a:solidFill>
                          <a:srgbClr val="000000"/>
                        </a:solidFill>
                        <a:latin typeface="Cambria Math" panose="02040503050406030204" pitchFamily="18" charset="0"/>
                      </a:rPr>
                      <m:t>𝑔</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1</m:t>
                            </m:r>
                          </m:sub>
                        </m:sSub>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1</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2</m:t>
                            </m:r>
                          </m:sub>
                        </m:sSub>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2</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𝑛</m:t>
                            </m:r>
                          </m:sub>
                        </m:sSub>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𝑛</m:t>
                            </m:r>
                          </m:sub>
                        </m:sSub>
                      </m:e>
                    </m:d>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1</m:t>
                        </m:r>
                      </m:sub>
                    </m:sSub>
                    <m:r>
                      <a:rPr lang="en-US" altLang="zh-CN" sz="1400">
                        <a:solidFill>
                          <a:srgbClr val="000000"/>
                        </a:solidFill>
                        <a:latin typeface="Cambria Math" panose="02040503050406030204" pitchFamily="18" charset="0"/>
                      </a:rPr>
                      <m:t>𝑔</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1</m:t>
                            </m:r>
                          </m:sub>
                        </m:sSub>
                      </m:e>
                    </m:d>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2</m:t>
                        </m:r>
                      </m:sub>
                    </m:sSub>
                    <m:r>
                      <a:rPr lang="en-US" altLang="zh-CN" sz="1400">
                        <a:solidFill>
                          <a:srgbClr val="000000"/>
                        </a:solidFill>
                        <a:latin typeface="Cambria Math" panose="02040503050406030204" pitchFamily="18" charset="0"/>
                      </a:rPr>
                      <m:t>𝑔</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2</m:t>
                            </m:r>
                          </m:sub>
                        </m:sSub>
                      </m:e>
                    </m:d>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𝑟</m:t>
                        </m:r>
                      </m:e>
                      <m:sub>
                        <m:r>
                          <a:rPr lang="en-US" altLang="zh-CN" sz="1400">
                            <a:solidFill>
                              <a:srgbClr val="000000"/>
                            </a:solidFill>
                            <a:latin typeface="Cambria Math" panose="02040503050406030204" pitchFamily="18" charset="0"/>
                          </a:rPr>
                          <m:t>𝑛</m:t>
                        </m:r>
                      </m:sub>
                    </m:sSub>
                    <m:r>
                      <a:rPr lang="en-US" altLang="zh-CN" sz="1400">
                        <a:solidFill>
                          <a:srgbClr val="000000"/>
                        </a:solidFill>
                        <a:latin typeface="Cambria Math" panose="02040503050406030204" pitchFamily="18" charset="0"/>
                      </a:rPr>
                      <m:t>𝑔</m:t>
                    </m:r>
                    <m:d>
                      <m:dPr>
                        <m:ctrlPr>
                          <a:rPr lang="zh-CN" altLang="zh-CN" sz="1400" i="1">
                            <a:solidFill>
                              <a:srgbClr val="000000"/>
                            </a:solidFill>
                            <a:latin typeface="Cambria Math"/>
                          </a:rPr>
                        </m:ctrlPr>
                      </m:dPr>
                      <m:e>
                        <m:sSub>
                          <m:sSubPr>
                            <m:ctrlPr>
                              <a:rPr lang="zh-CN" altLang="zh-CN" sz="1400" i="1">
                                <a:solidFill>
                                  <a:srgbClr val="000000"/>
                                </a:solidFill>
                                <a:latin typeface="Cambria Math"/>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𝑛</m:t>
                            </m:r>
                          </m:sub>
                        </m:sSub>
                      </m:e>
                    </m:d>
                  </m:oMath>
                </a14:m>
                <a:endParaRPr lang="zh-CN" altLang="zh-CN" sz="1400" dirty="0">
                  <a:solidFill>
                    <a:srgbClr val="000000"/>
                  </a:solidFill>
                </a:endParaRPr>
              </a:p>
              <a:p>
                <a:r>
                  <a:rPr lang="zh-CN" altLang="zh-CN" sz="1800" dirty="0" smtClean="0">
                    <a:solidFill>
                      <a:srgbClr val="000000"/>
                    </a:solidFill>
                  </a:rPr>
                  <a:t>函数</a:t>
                </a:r>
                <a:r>
                  <a:rPr lang="zh-CN" altLang="zh-CN" sz="1800" dirty="0">
                    <a:solidFill>
                      <a:srgbClr val="000000"/>
                    </a:solidFill>
                  </a:rPr>
                  <a:t>的凸凹性与函数在定义域内的二阶导数的正负相关。对于区间</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内的任意</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𝑓</m:t>
                    </m:r>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𝑥</m:t>
                        </m:r>
                      </m:e>
                    </m:d>
                    <m:r>
                      <a:rPr lang="en-US" altLang="zh-CN" sz="1800">
                        <a:solidFill>
                          <a:srgbClr val="000000"/>
                        </a:solidFill>
                        <a:latin typeface="Cambria Math" panose="02040503050406030204" pitchFamily="18" charset="0"/>
                      </a:rPr>
                      <m:t>≥0</m:t>
                    </m:r>
                  </m:oMath>
                </a14:m>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𝑔</m:t>
                    </m:r>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𝑥</m:t>
                        </m:r>
                      </m:e>
                    </m:d>
                    <m:r>
                      <a:rPr lang="en-US" altLang="zh-CN" sz="1800">
                        <a:solidFill>
                          <a:srgbClr val="000000"/>
                        </a:solidFill>
                        <a:latin typeface="Cambria Math" panose="02040503050406030204" pitchFamily="18" charset="0"/>
                      </a:rPr>
                      <m:t>≤0</m:t>
                    </m:r>
                  </m:oMath>
                </a14:m>
                <a:r>
                  <a:rPr lang="zh-CN" altLang="zh-CN" sz="1800" dirty="0">
                    <a:solidFill>
                      <a:srgbClr val="000000"/>
                    </a:solidFill>
                  </a:rPr>
                  <a:t>，所以</a:t>
                </a:r>
                <a14:m>
                  <m:oMath xmlns:m="http://schemas.openxmlformats.org/officeDocument/2006/math">
                    <m:r>
                      <a:rPr lang="en-US" altLang="zh-CN" sz="1800">
                        <a:solidFill>
                          <a:srgbClr val="000000"/>
                        </a:solidFill>
                        <a:latin typeface="Cambria Math" panose="02040503050406030204" pitchFamily="18" charset="0"/>
                      </a:rPr>
                      <m:t>𝑓</m:t>
                    </m:r>
                  </m:oMath>
                </a14:m>
                <a:r>
                  <a:rPr lang="zh-CN" altLang="zh-CN" sz="1800" dirty="0">
                    <a:solidFill>
                      <a:srgbClr val="000000"/>
                    </a:solidFill>
                  </a:rPr>
                  <a:t>是</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上的凸函数，</a:t>
                </a:r>
                <a14:m>
                  <m:oMath xmlns:m="http://schemas.openxmlformats.org/officeDocument/2006/math">
                    <m:r>
                      <a:rPr lang="en-US" altLang="zh-CN" sz="1800">
                        <a:solidFill>
                          <a:srgbClr val="000000"/>
                        </a:solidFill>
                        <a:latin typeface="Cambria Math" panose="02040503050406030204" pitchFamily="18" charset="0"/>
                      </a:rPr>
                      <m:t>𝑔</m:t>
                    </m:r>
                  </m:oMath>
                </a14:m>
                <a:r>
                  <a:rPr lang="zh-CN" altLang="zh-CN" sz="1800" dirty="0">
                    <a:solidFill>
                      <a:srgbClr val="000000"/>
                    </a:solidFill>
                  </a:rPr>
                  <a:t>是</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上的凹函数，若</a:t>
                </a:r>
                <a14:m>
                  <m:oMath xmlns:m="http://schemas.openxmlformats.org/officeDocument/2006/math">
                    <m:r>
                      <a:rPr lang="en-US" altLang="zh-CN" sz="1800">
                        <a:solidFill>
                          <a:srgbClr val="000000"/>
                        </a:solidFill>
                        <a:latin typeface="Cambria Math" panose="02040503050406030204" pitchFamily="18" charset="0"/>
                      </a:rPr>
                      <m:t>𝑓</m:t>
                    </m:r>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𝑥</m:t>
                        </m:r>
                      </m:e>
                    </m:d>
                    <m:r>
                      <a:rPr lang="en-US" altLang="zh-CN" sz="1800">
                        <a:solidFill>
                          <a:srgbClr val="000000"/>
                        </a:solidFill>
                        <a:latin typeface="Cambria Math" panose="02040503050406030204" pitchFamily="18" charset="0"/>
                      </a:rPr>
                      <m:t>&gt;0</m:t>
                    </m:r>
                  </m:oMath>
                </a14:m>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𝑔</m:t>
                    </m:r>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𝑥</m:t>
                        </m:r>
                      </m:e>
                    </m:d>
                    <m:r>
                      <a:rPr lang="en-US" altLang="zh-CN" sz="1800">
                        <a:solidFill>
                          <a:srgbClr val="000000"/>
                        </a:solidFill>
                        <a:latin typeface="Cambria Math" panose="02040503050406030204" pitchFamily="18" charset="0"/>
                      </a:rPr>
                      <m:t>&lt;0</m:t>
                    </m:r>
                  </m:oMath>
                </a14:m>
                <a:r>
                  <a:rPr lang="zh-CN" altLang="zh-CN" sz="1800" dirty="0">
                    <a:solidFill>
                      <a:srgbClr val="000000"/>
                    </a:solidFill>
                  </a:rPr>
                  <a:t>，则</a:t>
                </a:r>
                <a14:m>
                  <m:oMath xmlns:m="http://schemas.openxmlformats.org/officeDocument/2006/math">
                    <m:r>
                      <a:rPr lang="en-US" altLang="zh-CN" sz="1800">
                        <a:solidFill>
                          <a:srgbClr val="000000"/>
                        </a:solidFill>
                        <a:latin typeface="Cambria Math" panose="02040503050406030204" pitchFamily="18" charset="0"/>
                      </a:rPr>
                      <m:t>𝑓</m:t>
                    </m:r>
                  </m:oMath>
                </a14:m>
                <a:r>
                  <a:rPr lang="zh-CN" altLang="zh-CN" sz="1800" dirty="0">
                    <a:solidFill>
                      <a:srgbClr val="000000"/>
                    </a:solidFill>
                  </a:rPr>
                  <a:t>是</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上的严格凸函数，</a:t>
                </a:r>
                <a14:m>
                  <m:oMath xmlns:m="http://schemas.openxmlformats.org/officeDocument/2006/math">
                    <m:r>
                      <a:rPr lang="en-US" altLang="zh-CN" sz="1800">
                        <a:solidFill>
                          <a:srgbClr val="000000"/>
                        </a:solidFill>
                        <a:latin typeface="Cambria Math" panose="02040503050406030204" pitchFamily="18" charset="0"/>
                      </a:rPr>
                      <m:t>𝑔</m:t>
                    </m:r>
                  </m:oMath>
                </a14:m>
                <a:r>
                  <a:rPr lang="zh-CN" altLang="zh-CN" sz="1800" dirty="0">
                    <a:solidFill>
                      <a:srgbClr val="000000"/>
                    </a:solidFill>
                  </a:rPr>
                  <a:t>是</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上的严格凹函数。</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830151"/>
              </a:xfrm>
              <a:prstGeom prst="rect">
                <a:avLst/>
              </a:prstGeom>
              <a:blipFill rotWithShape="1">
                <a:blip r:embed="rId1"/>
                <a:stretch>
                  <a:fillRect l="-530" t="-1274" r="-606" b="-11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582449"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聚类分析的度量</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聚类分析的度量指标用于对聚类结果进行评判，分为内部指标和外部指标两大</a:t>
            </a:r>
            <a:r>
              <a:rPr lang="zh-CN" altLang="en-US" sz="1800" dirty="0" smtClean="0">
                <a:solidFill>
                  <a:srgbClr val="000000"/>
                </a:solidFill>
              </a:rPr>
              <a:t>类</a:t>
            </a:r>
            <a:endParaRPr lang="en-US" altLang="zh-CN" sz="1800" dirty="0" smtClean="0">
              <a:solidFill>
                <a:srgbClr val="000000"/>
              </a:solidFill>
            </a:endParaRPr>
          </a:p>
          <a:p>
            <a:pPr lvl="1"/>
            <a:r>
              <a:rPr lang="zh-CN" altLang="en-US" sz="1400" dirty="0" smtClean="0">
                <a:solidFill>
                  <a:srgbClr val="000000"/>
                </a:solidFill>
              </a:rPr>
              <a:t>外部</a:t>
            </a:r>
            <a:r>
              <a:rPr lang="zh-CN" altLang="en-US" sz="1400" dirty="0">
                <a:solidFill>
                  <a:srgbClr val="000000"/>
                </a:solidFill>
              </a:rPr>
              <a:t>指标指用事先指定的聚类模型作为参考来评判聚类结果的</a:t>
            </a:r>
            <a:r>
              <a:rPr lang="zh-CN" altLang="en-US" sz="1400" dirty="0" smtClean="0">
                <a:solidFill>
                  <a:srgbClr val="000000"/>
                </a:solidFill>
              </a:rPr>
              <a:t>好坏</a:t>
            </a:r>
            <a:endParaRPr lang="en-US" altLang="zh-CN" sz="1400" dirty="0" smtClean="0">
              <a:solidFill>
                <a:srgbClr val="000000"/>
              </a:solidFill>
            </a:endParaRPr>
          </a:p>
          <a:p>
            <a:pPr lvl="1"/>
            <a:r>
              <a:rPr lang="zh-CN" altLang="en-US" sz="1400" dirty="0" smtClean="0">
                <a:solidFill>
                  <a:srgbClr val="000000"/>
                </a:solidFill>
              </a:rPr>
              <a:t>内部</a:t>
            </a:r>
            <a:r>
              <a:rPr lang="zh-CN" altLang="en-US" sz="1400" dirty="0">
                <a:solidFill>
                  <a:srgbClr val="000000"/>
                </a:solidFill>
              </a:rPr>
              <a:t>指标是指不借助任何外部参考，只用参与聚类的样本评判聚类结果</a:t>
            </a:r>
            <a:r>
              <a:rPr lang="zh-CN" altLang="en-US" sz="1400" dirty="0" smtClean="0">
                <a:solidFill>
                  <a:srgbClr val="000000"/>
                </a:solidFill>
              </a:rPr>
              <a:t>好坏</a:t>
            </a:r>
            <a:endParaRPr lang="en-US" altLang="zh-CN" sz="1400" dirty="0" smtClean="0">
              <a:solidFill>
                <a:srgbClr val="000000"/>
              </a:solidFill>
            </a:endParaRPr>
          </a:p>
          <a:p>
            <a:r>
              <a:rPr lang="zh-CN" altLang="en-US" sz="1800" dirty="0" smtClean="0">
                <a:solidFill>
                  <a:srgbClr val="000000"/>
                </a:solidFill>
              </a:rPr>
              <a:t>聚类</a:t>
            </a:r>
            <a:r>
              <a:rPr lang="zh-CN" altLang="en-US" sz="1800" dirty="0">
                <a:solidFill>
                  <a:srgbClr val="000000"/>
                </a:solidFill>
              </a:rPr>
              <a:t>的</a:t>
            </a:r>
            <a:r>
              <a:rPr lang="zh-CN" altLang="en-US" sz="1800" dirty="0" smtClean="0">
                <a:solidFill>
                  <a:srgbClr val="FF0000"/>
                </a:solidFill>
              </a:rPr>
              <a:t>目标</a:t>
            </a:r>
            <a:r>
              <a:rPr lang="zh-CN" altLang="en-US" sz="1800" dirty="0" smtClean="0">
                <a:solidFill>
                  <a:srgbClr val="000000"/>
                </a:solidFill>
              </a:rPr>
              <a:t>是得到</a:t>
            </a:r>
            <a:r>
              <a:rPr lang="zh-CN" altLang="en-US" sz="1800" dirty="0">
                <a:solidFill>
                  <a:srgbClr val="000000"/>
                </a:solidFill>
              </a:rPr>
              <a:t>较高的簇内相似度和较低</a:t>
            </a:r>
            <a:r>
              <a:rPr lang="zh-CN" altLang="en-US" sz="1800" dirty="0" smtClean="0">
                <a:solidFill>
                  <a:srgbClr val="000000"/>
                </a:solidFill>
              </a:rPr>
              <a:t>的</a:t>
            </a:r>
            <a:r>
              <a:rPr lang="zh-CN" altLang="en-US" sz="1800" dirty="0">
                <a:solidFill>
                  <a:srgbClr val="000000"/>
                </a:solidFill>
              </a:rPr>
              <a:t>簇</a:t>
            </a:r>
            <a:r>
              <a:rPr lang="zh-CN" altLang="en-US" sz="1800" dirty="0" smtClean="0">
                <a:solidFill>
                  <a:srgbClr val="000000"/>
                </a:solidFill>
              </a:rPr>
              <a:t>间</a:t>
            </a:r>
            <a:r>
              <a:rPr lang="zh-CN" altLang="en-US" sz="1800" dirty="0">
                <a:solidFill>
                  <a:srgbClr val="000000"/>
                </a:solidFill>
              </a:rPr>
              <a:t>相似度，使得簇间的距离尽可能大，簇内样本与簇中心的距离尽可能</a:t>
            </a:r>
            <a:r>
              <a:rPr lang="zh-CN" altLang="en-US" sz="1800" dirty="0" smtClean="0">
                <a:solidFill>
                  <a:srgbClr val="000000"/>
                </a:solidFill>
              </a:rPr>
              <a:t>小</a:t>
            </a:r>
            <a:endParaRPr lang="en-US" altLang="zh-CN" sz="1800" dirty="0" smtClean="0">
              <a:solidFill>
                <a:srgbClr val="000000"/>
              </a:solidFill>
            </a:endParaRPr>
          </a:p>
          <a:p>
            <a:r>
              <a:rPr lang="zh-CN" altLang="en-US" sz="1800" dirty="0" smtClean="0">
                <a:solidFill>
                  <a:srgbClr val="000000"/>
                </a:solidFill>
              </a:rPr>
              <a:t>聚类得到的簇可以用聚类中心、簇大小、簇密度和簇描述等来表示</a:t>
            </a:r>
            <a:endParaRPr lang="en-US" altLang="zh-CN" sz="1800" dirty="0" smtClean="0">
              <a:solidFill>
                <a:srgbClr val="000000"/>
              </a:solidFill>
            </a:endParaRPr>
          </a:p>
          <a:p>
            <a:pPr lvl="1"/>
            <a:r>
              <a:rPr lang="zh-CN" altLang="en-US" sz="1400" dirty="0" smtClean="0">
                <a:solidFill>
                  <a:srgbClr val="000000"/>
                </a:solidFill>
              </a:rPr>
              <a:t>聚类中心是一个簇中所有样本点的均值</a:t>
            </a:r>
            <a:r>
              <a:rPr lang="en-US" altLang="zh-CN" sz="1400" dirty="0" smtClean="0">
                <a:solidFill>
                  <a:srgbClr val="000000"/>
                </a:solidFill>
              </a:rPr>
              <a:t>(</a:t>
            </a:r>
            <a:r>
              <a:rPr lang="zh-CN" altLang="en-US" sz="1400" dirty="0" smtClean="0">
                <a:solidFill>
                  <a:srgbClr val="000000"/>
                </a:solidFill>
              </a:rPr>
              <a:t>质心</a:t>
            </a:r>
            <a:r>
              <a:rPr lang="en-US" altLang="zh-CN" sz="1400" dirty="0" smtClean="0">
                <a:solidFill>
                  <a:srgbClr val="000000"/>
                </a:solidFill>
              </a:rPr>
              <a:t>)</a:t>
            </a:r>
            <a:endParaRPr lang="en-US" altLang="zh-CN" sz="1400" dirty="0" smtClean="0">
              <a:solidFill>
                <a:srgbClr val="000000"/>
              </a:solidFill>
            </a:endParaRPr>
          </a:p>
          <a:p>
            <a:pPr lvl="1"/>
            <a:r>
              <a:rPr lang="zh-CN" altLang="en-US" sz="1400" dirty="0" smtClean="0">
                <a:solidFill>
                  <a:srgbClr val="000000"/>
                </a:solidFill>
              </a:rPr>
              <a:t>簇大小表示簇中所含样本的数量</a:t>
            </a:r>
            <a:endParaRPr lang="en-US" altLang="zh-CN" sz="1400" dirty="0">
              <a:solidFill>
                <a:srgbClr val="000000"/>
              </a:solidFill>
            </a:endParaRPr>
          </a:p>
          <a:p>
            <a:pPr lvl="1"/>
            <a:r>
              <a:rPr lang="zh-CN" altLang="en-US" sz="1400" dirty="0" smtClean="0">
                <a:solidFill>
                  <a:srgbClr val="000000"/>
                </a:solidFill>
              </a:rPr>
              <a:t>簇密度表示簇中样本点的紧密程度</a:t>
            </a:r>
            <a:endParaRPr lang="en-US" altLang="zh-CN" sz="1400" dirty="0">
              <a:solidFill>
                <a:srgbClr val="000000"/>
              </a:solidFill>
            </a:endParaRPr>
          </a:p>
          <a:p>
            <a:pPr lvl="1"/>
            <a:r>
              <a:rPr lang="zh-CN" altLang="en-US" sz="1400" dirty="0" smtClean="0">
                <a:solidFill>
                  <a:srgbClr val="000000"/>
                </a:solidFill>
              </a:rPr>
              <a:t>簇描述是簇中样本的业务特征</a:t>
            </a:r>
            <a:endParaRPr lang="en-US" altLang="zh-CN" sz="1400" dirty="0" smtClean="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算法应用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某公司想要对公司员工的身体状况做一次抽样调查，其中一项为体重的检查，其中一项统计数据是统计男女员工中体重</a:t>
            </a:r>
            <a:r>
              <a:rPr lang="en-US" altLang="zh-CN" sz="1800" dirty="0">
                <a:solidFill>
                  <a:srgbClr val="000000"/>
                </a:solidFill>
              </a:rPr>
              <a:t>50kg</a:t>
            </a:r>
            <a:r>
              <a:rPr lang="zh-CN" altLang="zh-CN" sz="1800" dirty="0">
                <a:solidFill>
                  <a:srgbClr val="000000"/>
                </a:solidFill>
              </a:rPr>
              <a:t>以上的员工分别占的比例。得到的三组数据如下：</a:t>
            </a:r>
            <a:endParaRPr lang="zh-CN" altLang="zh-CN" sz="1800" dirty="0">
              <a:solidFill>
                <a:srgbClr val="000000"/>
              </a:solidFill>
            </a:endParaRPr>
          </a:p>
          <a:p>
            <a:pPr lvl="1"/>
            <a:r>
              <a:rPr lang="zh-CN" altLang="zh-CN" sz="1400" dirty="0">
                <a:solidFill>
                  <a:srgbClr val="000000"/>
                </a:solidFill>
              </a:rPr>
              <a:t>男</a:t>
            </a:r>
            <a:r>
              <a:rPr lang="en-US" altLang="zh-CN" sz="1400" dirty="0">
                <a:solidFill>
                  <a:srgbClr val="000000"/>
                </a:solidFill>
              </a:rPr>
              <a:t>(kg)	49 60 70 48 47 55 80 62 64 78</a:t>
            </a:r>
            <a:endParaRPr lang="zh-CN" altLang="zh-CN" sz="1400" dirty="0">
              <a:solidFill>
                <a:srgbClr val="000000"/>
              </a:solidFill>
            </a:endParaRPr>
          </a:p>
          <a:p>
            <a:pPr lvl="1"/>
            <a:r>
              <a:rPr lang="zh-CN" altLang="zh-CN" sz="1400" dirty="0">
                <a:solidFill>
                  <a:srgbClr val="000000"/>
                </a:solidFill>
              </a:rPr>
              <a:t>女</a:t>
            </a:r>
            <a:r>
              <a:rPr lang="en-US" altLang="zh-CN" sz="1400" dirty="0">
                <a:solidFill>
                  <a:srgbClr val="000000"/>
                </a:solidFill>
              </a:rPr>
              <a:t>(kg)	45 46 45 52 60 49 47 53 55 64</a:t>
            </a:r>
            <a:endParaRPr lang="zh-CN" altLang="zh-CN" sz="1400" dirty="0">
              <a:solidFill>
                <a:srgbClr val="000000"/>
              </a:solidFill>
            </a:endParaRPr>
          </a:p>
          <a:p>
            <a:pPr lvl="1"/>
            <a:r>
              <a:rPr lang="zh-CN" altLang="zh-CN" sz="1400" dirty="0">
                <a:solidFill>
                  <a:srgbClr val="000000"/>
                </a:solidFill>
              </a:rPr>
              <a:t>男</a:t>
            </a:r>
            <a:r>
              <a:rPr lang="en-US" altLang="zh-CN" sz="1400" dirty="0">
                <a:solidFill>
                  <a:srgbClr val="000000"/>
                </a:solidFill>
              </a:rPr>
              <a:t>(kg)	58 62 49 63 72 90 64 69 59 57</a:t>
            </a:r>
            <a:endParaRPr lang="zh-CN" altLang="zh-CN" sz="1400" dirty="0">
              <a:solidFill>
                <a:srgbClr val="000000"/>
              </a:solidFill>
            </a:endParaRPr>
          </a:p>
          <a:p>
            <a:r>
              <a:rPr lang="zh-CN" altLang="zh-CN" sz="1800" dirty="0" smtClean="0">
                <a:solidFill>
                  <a:srgbClr val="000000"/>
                </a:solidFill>
              </a:rPr>
              <a:t>根据</a:t>
            </a:r>
            <a:r>
              <a:rPr lang="zh-CN" altLang="zh-CN" sz="1800" dirty="0">
                <a:solidFill>
                  <a:srgbClr val="000000"/>
                </a:solidFill>
              </a:rPr>
              <a:t>数据得到三组中比例分别为</a:t>
            </a:r>
            <a:r>
              <a:rPr lang="en-US" altLang="zh-CN" sz="1800" dirty="0">
                <a:solidFill>
                  <a:srgbClr val="000000"/>
                </a:solidFill>
              </a:rPr>
              <a:t>0.7</a:t>
            </a:r>
            <a:r>
              <a:rPr lang="zh-CN" altLang="zh-CN" sz="1800" dirty="0">
                <a:solidFill>
                  <a:srgbClr val="000000"/>
                </a:solidFill>
              </a:rPr>
              <a:t>，</a:t>
            </a:r>
            <a:r>
              <a:rPr lang="en-US" altLang="zh-CN" sz="1800" dirty="0">
                <a:solidFill>
                  <a:srgbClr val="000000"/>
                </a:solidFill>
              </a:rPr>
              <a:t>0.5</a:t>
            </a:r>
            <a:r>
              <a:rPr lang="zh-CN" altLang="zh-CN" sz="1800" dirty="0">
                <a:solidFill>
                  <a:srgbClr val="000000"/>
                </a:solidFill>
              </a:rPr>
              <a:t>，</a:t>
            </a:r>
            <a:r>
              <a:rPr lang="en-US" altLang="zh-CN" sz="1800" dirty="0">
                <a:solidFill>
                  <a:srgbClr val="000000"/>
                </a:solidFill>
              </a:rPr>
              <a:t>0.9</a:t>
            </a:r>
            <a:r>
              <a:rPr lang="zh-CN" altLang="zh-CN" sz="1800" dirty="0">
                <a:solidFill>
                  <a:srgbClr val="000000"/>
                </a:solidFill>
              </a:rPr>
              <a:t>，由此得到的男女员工中体重</a:t>
            </a:r>
            <a:r>
              <a:rPr lang="en-US" altLang="zh-CN" sz="1800" dirty="0">
                <a:solidFill>
                  <a:srgbClr val="000000"/>
                </a:solidFill>
              </a:rPr>
              <a:t>50kg</a:t>
            </a:r>
            <a:r>
              <a:rPr lang="zh-CN" altLang="zh-CN" sz="1800" dirty="0">
                <a:solidFill>
                  <a:srgbClr val="000000"/>
                </a:solidFill>
              </a:rPr>
              <a:t>以上所占比例分别为</a:t>
            </a:r>
            <a:r>
              <a:rPr lang="en-US" altLang="zh-CN" sz="1800" dirty="0">
                <a:solidFill>
                  <a:srgbClr val="000000"/>
                </a:solidFill>
              </a:rPr>
              <a:t>0.8</a:t>
            </a:r>
            <a:r>
              <a:rPr lang="zh-CN" altLang="zh-CN" sz="1800" dirty="0">
                <a:solidFill>
                  <a:srgbClr val="000000"/>
                </a:solidFill>
              </a:rPr>
              <a:t>以及</a:t>
            </a:r>
            <a:r>
              <a:rPr lang="en-US" altLang="zh-CN" sz="1800" dirty="0">
                <a:solidFill>
                  <a:srgbClr val="000000"/>
                </a:solidFill>
              </a:rPr>
              <a:t>0.5</a:t>
            </a:r>
            <a:r>
              <a:rPr lang="zh-CN" altLang="zh-CN" sz="1800" dirty="0">
                <a:solidFill>
                  <a:srgbClr val="000000"/>
                </a:solidFill>
              </a:rPr>
              <a:t>，但是由于数据没有及时存储，所以数据出现了一些损耗，其中三次抽样时抽取的性别的信息丢失了，为了能够较为准确的得到目标比例，采用</a:t>
            </a:r>
            <a:r>
              <a:rPr lang="en-US" altLang="zh-CN" sz="1800" dirty="0">
                <a:solidFill>
                  <a:srgbClr val="000000"/>
                </a:solidFill>
              </a:rPr>
              <a:t>EM</a:t>
            </a:r>
            <a:r>
              <a:rPr lang="zh-CN" altLang="zh-CN" sz="1800" dirty="0">
                <a:solidFill>
                  <a:srgbClr val="000000"/>
                </a:solidFill>
              </a:rPr>
              <a:t>算法来进行迭代，首先假设在男性中的比例为</a:t>
            </a:r>
            <a:r>
              <a:rPr lang="en-US" altLang="zh-CN" sz="1800" dirty="0">
                <a:solidFill>
                  <a:srgbClr val="000000"/>
                </a:solidFill>
              </a:rPr>
              <a:t>0.6</a:t>
            </a:r>
            <a:r>
              <a:rPr lang="zh-CN" altLang="zh-CN" sz="1800" dirty="0">
                <a:solidFill>
                  <a:srgbClr val="000000"/>
                </a:solidFill>
              </a:rPr>
              <a:t>，在女性中的比例为</a:t>
            </a:r>
            <a:r>
              <a:rPr lang="en-US" altLang="zh-CN" sz="1800" dirty="0">
                <a:solidFill>
                  <a:srgbClr val="000000"/>
                </a:solidFill>
              </a:rPr>
              <a:t>0.4</a:t>
            </a:r>
            <a:r>
              <a:rPr lang="zh-CN" altLang="zh-CN" sz="1800" dirty="0">
                <a:solidFill>
                  <a:srgbClr val="000000"/>
                </a:solidFill>
              </a:rPr>
              <a:t>，则根据这一假设进行</a:t>
            </a:r>
            <a:r>
              <a:rPr lang="en-US" altLang="zh-CN" sz="1800" dirty="0">
                <a:solidFill>
                  <a:srgbClr val="000000"/>
                </a:solidFill>
              </a:rPr>
              <a:t>E</a:t>
            </a:r>
            <a:r>
              <a:rPr lang="zh-CN" altLang="zh-CN" sz="1800" dirty="0">
                <a:solidFill>
                  <a:srgbClr val="000000"/>
                </a:solidFill>
              </a:rPr>
              <a:t>步，计算出各组实验性别的后验概率，依次</a:t>
            </a:r>
            <a:r>
              <a:rPr lang="zh-CN" altLang="zh-CN" sz="1800" dirty="0" smtClean="0">
                <a:solidFill>
                  <a:srgbClr val="000000"/>
                </a:solidFill>
              </a:rPr>
              <a:t>为</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算法应用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0243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smtClean="0">
                    <a:solidFill>
                      <a:srgbClr val="000000"/>
                    </a:solidFill>
                  </a:rPr>
                  <a:t>男</a:t>
                </a:r>
                <a:r>
                  <a:rPr lang="zh-CN" altLang="zh-CN" sz="1800" dirty="0">
                    <a:solidFill>
                      <a:srgbClr val="000000"/>
                    </a:solidFill>
                  </a:rPr>
                  <a:t>：</a:t>
                </a:r>
                <a14:m>
                  <m:oMath xmlns:m="http://schemas.openxmlformats.org/officeDocument/2006/math">
                    <m:f>
                      <m:fPr>
                        <m:ctrlPr>
                          <a:rPr lang="zh-CN" altLang="zh-CN" sz="1800" i="1">
                            <a:solidFill>
                              <a:srgbClr val="000000"/>
                            </a:solidFill>
                            <a:latin typeface="Cambria Math"/>
                          </a:rPr>
                        </m:ctrlPr>
                      </m:fPr>
                      <m:num>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7</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3</m:t>
                            </m:r>
                          </m:sup>
                        </m:sSup>
                      </m:num>
                      <m:den>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7</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3</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7</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3</m:t>
                            </m:r>
                          </m:sup>
                        </m:sSup>
                      </m:den>
                    </m:f>
                    <m:r>
                      <a:rPr lang="en-US" altLang="zh-CN" sz="1800">
                        <a:solidFill>
                          <a:srgbClr val="000000"/>
                        </a:solidFill>
                        <a:latin typeface="Cambria Math" panose="02040503050406030204" pitchFamily="18" charset="0"/>
                      </a:rPr>
                      <m:t>=0.84 </m:t>
                    </m:r>
                  </m:oMath>
                </a14:m>
                <a:r>
                  <a:rPr lang="en-US" altLang="zh-CN" sz="1800" dirty="0">
                    <a:solidFill>
                      <a:srgbClr val="000000"/>
                    </a:solidFill>
                  </a:rPr>
                  <a:t>   </a:t>
                </a:r>
                <a:r>
                  <a:rPr lang="zh-CN" altLang="zh-CN" sz="1800" dirty="0">
                    <a:solidFill>
                      <a:srgbClr val="000000"/>
                    </a:solidFill>
                  </a:rPr>
                  <a:t>女：</a:t>
                </a:r>
                <a14:m>
                  <m:oMath xmlns:m="http://schemas.openxmlformats.org/officeDocument/2006/math">
                    <m:f>
                      <m:fPr>
                        <m:ctrlPr>
                          <a:rPr lang="zh-CN" altLang="zh-CN" sz="1800" i="1">
                            <a:solidFill>
                              <a:srgbClr val="000000"/>
                            </a:solidFill>
                            <a:latin typeface="Cambria Math"/>
                          </a:rPr>
                        </m:ctrlPr>
                      </m:fPr>
                      <m:num>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7</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3</m:t>
                            </m:r>
                          </m:sup>
                        </m:sSup>
                      </m:num>
                      <m:den>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7</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3</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7</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3</m:t>
                            </m:r>
                          </m:sup>
                        </m:sSup>
                      </m:den>
                    </m:f>
                    <m:r>
                      <a:rPr lang="en-US" altLang="zh-CN" sz="1800">
                        <a:solidFill>
                          <a:srgbClr val="000000"/>
                        </a:solidFill>
                        <a:latin typeface="Cambria Math" panose="02040503050406030204" pitchFamily="18" charset="0"/>
                      </a:rPr>
                      <m:t>=0.16</m:t>
                    </m:r>
                  </m:oMath>
                </a14:m>
                <a:endParaRPr lang="zh-CN" altLang="zh-CN" sz="1800" dirty="0">
                  <a:solidFill>
                    <a:srgbClr val="000000"/>
                  </a:solidFill>
                </a:endParaRPr>
              </a:p>
              <a:p>
                <a:r>
                  <a:rPr lang="zh-CN" altLang="zh-CN" sz="1800" dirty="0">
                    <a:solidFill>
                      <a:srgbClr val="000000"/>
                    </a:solidFill>
                  </a:rPr>
                  <a:t>男：</a:t>
                </a:r>
                <a14:m>
                  <m:oMath xmlns:m="http://schemas.openxmlformats.org/officeDocument/2006/math">
                    <m:f>
                      <m:fPr>
                        <m:ctrlPr>
                          <a:rPr lang="zh-CN" altLang="zh-CN" sz="1800" i="1">
                            <a:solidFill>
                              <a:srgbClr val="000000"/>
                            </a:solidFill>
                            <a:latin typeface="Cambria Math"/>
                          </a:rPr>
                        </m:ctrlPr>
                      </m:fPr>
                      <m:num>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5</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5</m:t>
                            </m:r>
                          </m:sup>
                        </m:sSup>
                      </m:num>
                      <m:den>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5</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5</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5</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5</m:t>
                            </m:r>
                          </m:sup>
                        </m:sSup>
                      </m:den>
                    </m:f>
                    <m:r>
                      <a:rPr lang="en-US" altLang="zh-CN" sz="1800">
                        <a:solidFill>
                          <a:srgbClr val="000000"/>
                        </a:solidFill>
                        <a:latin typeface="Cambria Math" panose="02040503050406030204" pitchFamily="18" charset="0"/>
                      </a:rPr>
                      <m:t>=0.50 </m:t>
                    </m:r>
                  </m:oMath>
                </a14:m>
                <a:r>
                  <a:rPr lang="en-US" altLang="zh-CN" sz="1800" dirty="0">
                    <a:solidFill>
                      <a:srgbClr val="000000"/>
                    </a:solidFill>
                  </a:rPr>
                  <a:t>   </a:t>
                </a:r>
                <a:r>
                  <a:rPr lang="zh-CN" altLang="zh-CN" sz="1800" dirty="0">
                    <a:solidFill>
                      <a:srgbClr val="000000"/>
                    </a:solidFill>
                  </a:rPr>
                  <a:t>女：</a:t>
                </a:r>
                <a14:m>
                  <m:oMath xmlns:m="http://schemas.openxmlformats.org/officeDocument/2006/math">
                    <m:f>
                      <m:fPr>
                        <m:ctrlPr>
                          <a:rPr lang="zh-CN" altLang="zh-CN" sz="1800" i="1">
                            <a:solidFill>
                              <a:srgbClr val="000000"/>
                            </a:solidFill>
                            <a:latin typeface="Cambria Math"/>
                          </a:rPr>
                        </m:ctrlPr>
                      </m:fPr>
                      <m:num>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5</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5</m:t>
                            </m:r>
                          </m:sup>
                        </m:sSup>
                      </m:num>
                      <m:den>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5</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5</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5</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5</m:t>
                            </m:r>
                          </m:sup>
                        </m:sSup>
                      </m:den>
                    </m:f>
                    <m:r>
                      <a:rPr lang="en-US" altLang="zh-CN" sz="1800">
                        <a:solidFill>
                          <a:srgbClr val="000000"/>
                        </a:solidFill>
                        <a:latin typeface="Cambria Math" panose="02040503050406030204" pitchFamily="18" charset="0"/>
                      </a:rPr>
                      <m:t>=0.5</m:t>
                    </m:r>
                  </m:oMath>
                </a14:m>
                <a:r>
                  <a:rPr lang="en-US" altLang="zh-CN" sz="1800" dirty="0">
                    <a:solidFill>
                      <a:srgbClr val="000000"/>
                    </a:solidFill>
                  </a:rPr>
                  <a:t>0</a:t>
                </a:r>
                <a:endParaRPr lang="zh-CN" altLang="zh-CN" sz="1800" dirty="0">
                  <a:solidFill>
                    <a:srgbClr val="000000"/>
                  </a:solidFill>
                </a:endParaRPr>
              </a:p>
              <a:p>
                <a:r>
                  <a:rPr lang="zh-CN" altLang="zh-CN" sz="1800" dirty="0">
                    <a:solidFill>
                      <a:srgbClr val="000000"/>
                    </a:solidFill>
                  </a:rPr>
                  <a:t>男：</a:t>
                </a:r>
                <a14:m>
                  <m:oMath xmlns:m="http://schemas.openxmlformats.org/officeDocument/2006/math">
                    <m:f>
                      <m:fPr>
                        <m:ctrlPr>
                          <a:rPr lang="zh-CN" altLang="zh-CN" sz="1800" i="1">
                            <a:solidFill>
                              <a:srgbClr val="000000"/>
                            </a:solidFill>
                            <a:latin typeface="Cambria Math"/>
                          </a:rPr>
                        </m:ctrlPr>
                      </m:fPr>
                      <m:num>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9</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1</m:t>
                            </m:r>
                          </m:sup>
                        </m:sSup>
                      </m:num>
                      <m:den>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9</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1</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9</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1</m:t>
                            </m:r>
                          </m:sup>
                        </m:sSup>
                      </m:den>
                    </m:f>
                    <m:r>
                      <a:rPr lang="en-US" altLang="zh-CN" sz="1800">
                        <a:solidFill>
                          <a:srgbClr val="000000"/>
                        </a:solidFill>
                        <a:latin typeface="Cambria Math" panose="02040503050406030204" pitchFamily="18" charset="0"/>
                      </a:rPr>
                      <m:t>=0.96 </m:t>
                    </m:r>
                  </m:oMath>
                </a14:m>
                <a:r>
                  <a:rPr lang="en-US" altLang="zh-CN" sz="1800" dirty="0">
                    <a:solidFill>
                      <a:srgbClr val="000000"/>
                    </a:solidFill>
                  </a:rPr>
                  <a:t>   </a:t>
                </a:r>
                <a:r>
                  <a:rPr lang="zh-CN" altLang="zh-CN" sz="1800" dirty="0">
                    <a:solidFill>
                      <a:srgbClr val="000000"/>
                    </a:solidFill>
                  </a:rPr>
                  <a:t>女：</a:t>
                </a:r>
                <a14:m>
                  <m:oMath xmlns:m="http://schemas.openxmlformats.org/officeDocument/2006/math">
                    <m:f>
                      <m:fPr>
                        <m:ctrlPr>
                          <a:rPr lang="zh-CN" altLang="zh-CN" sz="1800" i="1">
                            <a:solidFill>
                              <a:srgbClr val="000000"/>
                            </a:solidFill>
                            <a:latin typeface="Cambria Math"/>
                          </a:rPr>
                        </m:ctrlPr>
                      </m:fPr>
                      <m:num>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9</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1</m:t>
                            </m:r>
                          </m:sup>
                        </m:sSup>
                      </m:num>
                      <m:den>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9</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1</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0.4</m:t>
                                </m:r>
                              </m:e>
                            </m:d>
                          </m:e>
                          <m:sup>
                            <m:r>
                              <a:rPr lang="en-US" altLang="zh-CN" sz="1800">
                                <a:solidFill>
                                  <a:srgbClr val="000000"/>
                                </a:solidFill>
                                <a:latin typeface="Cambria Math" panose="02040503050406030204" pitchFamily="18" charset="0"/>
                              </a:rPr>
                              <m:t>9</m:t>
                            </m:r>
                          </m:sup>
                        </m:sSup>
                        <m:r>
                          <a:rPr lang="en-US" altLang="zh-CN" sz="1800">
                            <a:solidFill>
                              <a:srgbClr val="000000"/>
                            </a:solidFill>
                            <a:latin typeface="Cambria Math" panose="02040503050406030204" pitchFamily="18" charset="0"/>
                          </a:rPr>
                          <m:t>×</m:t>
                        </m:r>
                        <m:sSup>
                          <m:sSupPr>
                            <m:ctrlPr>
                              <a:rPr lang="zh-CN" altLang="zh-CN" sz="1800" i="1">
                                <a:solidFill>
                                  <a:srgbClr val="000000"/>
                                </a:solidFill>
                                <a:latin typeface="Cambria Math"/>
                              </a:rPr>
                            </m:ctrlPr>
                          </m:sSupPr>
                          <m:e>
                            <m:d>
                              <m:dPr>
                                <m:ctrlPr>
                                  <a:rPr lang="zh-CN" altLang="zh-CN" sz="1800" i="1">
                                    <a:solidFill>
                                      <a:srgbClr val="000000"/>
                                    </a:solidFill>
                                    <a:latin typeface="Cambria Math"/>
                                  </a:rPr>
                                </m:ctrlPr>
                              </m:dPr>
                              <m:e>
                                <m:r>
                                  <a:rPr lang="en-US" altLang="zh-CN" sz="1800">
                                    <a:solidFill>
                                      <a:srgbClr val="000000"/>
                                    </a:solidFill>
                                    <a:latin typeface="Cambria Math" panose="02040503050406030204" pitchFamily="18" charset="0"/>
                                  </a:rPr>
                                  <m:t>0.6</m:t>
                                </m:r>
                              </m:e>
                            </m:d>
                          </m:e>
                          <m:sup>
                            <m:r>
                              <a:rPr lang="en-US" altLang="zh-CN" sz="1800">
                                <a:solidFill>
                                  <a:srgbClr val="000000"/>
                                </a:solidFill>
                                <a:latin typeface="Cambria Math" panose="02040503050406030204" pitchFamily="18" charset="0"/>
                              </a:rPr>
                              <m:t>1</m:t>
                            </m:r>
                          </m:sup>
                        </m:sSup>
                      </m:den>
                    </m:f>
                    <m:r>
                      <a:rPr lang="en-US" altLang="zh-CN" sz="1800">
                        <a:solidFill>
                          <a:srgbClr val="000000"/>
                        </a:solidFill>
                        <a:latin typeface="Cambria Math" panose="02040503050406030204" pitchFamily="18" charset="0"/>
                      </a:rPr>
                      <m:t>=0.04</m:t>
                    </m:r>
                  </m:oMath>
                </a14:m>
                <a:endParaRPr lang="zh-CN" altLang="zh-CN" sz="1800" dirty="0">
                  <a:solidFill>
                    <a:srgbClr val="000000"/>
                  </a:solidFill>
                </a:endParaRPr>
              </a:p>
              <a:p>
                <a:r>
                  <a:rPr lang="zh-CN" altLang="zh-CN" sz="1800" dirty="0" smtClean="0">
                    <a:solidFill>
                      <a:srgbClr val="000000"/>
                    </a:solidFill>
                  </a:rPr>
                  <a:t>根据</a:t>
                </a:r>
                <a:r>
                  <a:rPr lang="zh-CN" altLang="zh-CN" sz="1800" dirty="0">
                    <a:solidFill>
                      <a:srgbClr val="000000"/>
                    </a:solidFill>
                  </a:rPr>
                  <a:t>得到的后验概率进行</a:t>
                </a:r>
                <a:r>
                  <a:rPr lang="en-US" altLang="zh-CN" sz="1800" dirty="0">
                    <a:solidFill>
                      <a:srgbClr val="000000"/>
                    </a:solidFill>
                  </a:rPr>
                  <a:t>M</a:t>
                </a:r>
                <a:r>
                  <a:rPr lang="zh-CN" altLang="zh-CN" sz="1800" dirty="0">
                    <a:solidFill>
                      <a:srgbClr val="000000"/>
                    </a:solidFill>
                  </a:rPr>
                  <a:t>步，更新参数，得到比例分别为</a:t>
                </a:r>
              </a:p>
              <a:p>
                <a:r>
                  <a:rPr lang="zh-CN" altLang="zh-CN" sz="1800" dirty="0">
                    <a:solidFill>
                      <a:srgbClr val="000000"/>
                    </a:solidFill>
                  </a:rPr>
                  <a:t>男：</a:t>
                </a:r>
                <a:r>
                  <a:rPr lang="en-US" altLang="zh-CN" sz="1800" dirty="0">
                    <a:solidFill>
                      <a:srgbClr val="000000"/>
                    </a:solidFill>
                  </a:rPr>
                  <a:t>(0.84</a:t>
                </a:r>
                <a14:m>
                  <m:oMath xmlns:m="http://schemas.openxmlformats.org/officeDocument/2006/math">
                    <m:r>
                      <a:rPr lang="en-US" altLang="zh-CN" sz="1800">
                        <a:solidFill>
                          <a:srgbClr val="000000"/>
                        </a:solidFill>
                        <a:latin typeface="Cambria Math" panose="02040503050406030204" pitchFamily="18" charset="0"/>
                      </a:rPr>
                      <m:t>×</m:t>
                    </m:r>
                  </m:oMath>
                </a14:m>
                <a:r>
                  <a:rPr lang="en-US" altLang="zh-CN" sz="1800" dirty="0">
                    <a:solidFill>
                      <a:srgbClr val="000000"/>
                    </a:solidFill>
                  </a:rPr>
                  <a:t>0.7+0.5</a:t>
                </a:r>
                <a14:m>
                  <m:oMath xmlns:m="http://schemas.openxmlformats.org/officeDocument/2006/math">
                    <m:r>
                      <a:rPr lang="en-US" altLang="zh-CN" sz="1800">
                        <a:solidFill>
                          <a:srgbClr val="000000"/>
                        </a:solidFill>
                        <a:latin typeface="Cambria Math" panose="02040503050406030204" pitchFamily="18" charset="0"/>
                      </a:rPr>
                      <m:t>×</m:t>
                    </m:r>
                  </m:oMath>
                </a14:m>
                <a:r>
                  <a:rPr lang="en-US" altLang="zh-CN" sz="1800" dirty="0">
                    <a:solidFill>
                      <a:srgbClr val="000000"/>
                    </a:solidFill>
                  </a:rPr>
                  <a:t>0.5+0.96</a:t>
                </a:r>
                <a14:m>
                  <m:oMath xmlns:m="http://schemas.openxmlformats.org/officeDocument/2006/math">
                    <m:r>
                      <a:rPr lang="en-US" altLang="zh-CN" sz="1800">
                        <a:solidFill>
                          <a:srgbClr val="000000"/>
                        </a:solidFill>
                        <a:latin typeface="Cambria Math" panose="02040503050406030204" pitchFamily="18" charset="0"/>
                      </a:rPr>
                      <m:t>×</m:t>
                    </m:r>
                  </m:oMath>
                </a14:m>
                <a:r>
                  <a:rPr lang="en-US" altLang="zh-CN" sz="1800" dirty="0">
                    <a:solidFill>
                      <a:srgbClr val="000000"/>
                    </a:solidFill>
                  </a:rPr>
                  <a:t>0.9)/(0.84+0.5+0.96)=0.74</a:t>
                </a:r>
                <a:endParaRPr lang="zh-CN" altLang="zh-CN" sz="1800" dirty="0">
                  <a:solidFill>
                    <a:srgbClr val="000000"/>
                  </a:solidFill>
                </a:endParaRPr>
              </a:p>
              <a:p>
                <a:r>
                  <a:rPr lang="zh-CN" altLang="zh-CN" sz="1800" dirty="0">
                    <a:solidFill>
                      <a:srgbClr val="000000"/>
                    </a:solidFill>
                  </a:rPr>
                  <a:t>女：</a:t>
                </a:r>
                <a:r>
                  <a:rPr lang="en-US" altLang="zh-CN" sz="1800" dirty="0">
                    <a:solidFill>
                      <a:srgbClr val="000000"/>
                    </a:solidFill>
                  </a:rPr>
                  <a:t>(0.16</a:t>
                </a:r>
                <a14:m>
                  <m:oMath xmlns:m="http://schemas.openxmlformats.org/officeDocument/2006/math">
                    <m:r>
                      <a:rPr lang="en-US" altLang="zh-CN" sz="1800">
                        <a:solidFill>
                          <a:srgbClr val="000000"/>
                        </a:solidFill>
                        <a:latin typeface="Cambria Math" panose="02040503050406030204" pitchFamily="18" charset="0"/>
                      </a:rPr>
                      <m:t>×</m:t>
                    </m:r>
                  </m:oMath>
                </a14:m>
                <a:r>
                  <a:rPr lang="en-US" altLang="zh-CN" sz="1800" dirty="0">
                    <a:solidFill>
                      <a:srgbClr val="000000"/>
                    </a:solidFill>
                  </a:rPr>
                  <a:t>0.7+0.5</a:t>
                </a:r>
                <a14:m>
                  <m:oMath xmlns:m="http://schemas.openxmlformats.org/officeDocument/2006/math">
                    <m:r>
                      <a:rPr lang="en-US" altLang="zh-CN" sz="1800">
                        <a:solidFill>
                          <a:srgbClr val="000000"/>
                        </a:solidFill>
                        <a:latin typeface="Cambria Math" panose="02040503050406030204" pitchFamily="18" charset="0"/>
                      </a:rPr>
                      <m:t>×</m:t>
                    </m:r>
                  </m:oMath>
                </a14:m>
                <a:r>
                  <a:rPr lang="en-US" altLang="zh-CN" sz="1800" dirty="0">
                    <a:solidFill>
                      <a:srgbClr val="000000"/>
                    </a:solidFill>
                  </a:rPr>
                  <a:t>0.5+0.04</a:t>
                </a:r>
                <a14:m>
                  <m:oMath xmlns:m="http://schemas.openxmlformats.org/officeDocument/2006/math">
                    <m:r>
                      <a:rPr lang="en-US" altLang="zh-CN" sz="1800">
                        <a:solidFill>
                          <a:srgbClr val="000000"/>
                        </a:solidFill>
                        <a:latin typeface="Cambria Math" panose="02040503050406030204" pitchFamily="18" charset="0"/>
                      </a:rPr>
                      <m:t>×</m:t>
                    </m:r>
                  </m:oMath>
                </a14:m>
                <a:r>
                  <a:rPr lang="en-US" altLang="zh-CN" sz="1800" dirty="0">
                    <a:solidFill>
                      <a:srgbClr val="000000"/>
                    </a:solidFill>
                  </a:rPr>
                  <a:t>0.9)/(0.16+0.5+0.04)=0.57</a:t>
                </a:r>
                <a:endParaRPr lang="zh-CN" altLang="zh-CN" sz="1800" dirty="0">
                  <a:solidFill>
                    <a:srgbClr val="000000"/>
                  </a:solidFill>
                </a:endParaRPr>
              </a:p>
              <a:p>
                <a:pPr marL="0" indent="0">
                  <a:buNone/>
                </a:pPr>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024354"/>
              </a:xfrm>
              <a:prstGeom prst="rect">
                <a:avLst/>
              </a:prstGeom>
              <a:blipFill rotWithShape="1">
                <a:blip r:embed="rId1"/>
                <a:stretch>
                  <a:fillRect l="-5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算法应用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smtClean="0">
                <a:solidFill>
                  <a:srgbClr val="000000"/>
                </a:solidFill>
              </a:rPr>
              <a:t>更新</a:t>
            </a:r>
            <a:r>
              <a:rPr lang="zh-CN" altLang="zh-CN" sz="1800" dirty="0">
                <a:solidFill>
                  <a:srgbClr val="000000"/>
                </a:solidFill>
              </a:rPr>
              <a:t>参数后用同样的</a:t>
            </a:r>
            <a:r>
              <a:rPr lang="en-US" altLang="zh-CN" sz="1800" dirty="0">
                <a:solidFill>
                  <a:srgbClr val="000000"/>
                </a:solidFill>
              </a:rPr>
              <a:t>E</a:t>
            </a:r>
            <a:r>
              <a:rPr lang="zh-CN" altLang="zh-CN" sz="1800" dirty="0">
                <a:solidFill>
                  <a:srgbClr val="000000"/>
                </a:solidFill>
              </a:rPr>
              <a:t>步以及</a:t>
            </a:r>
            <a:r>
              <a:rPr lang="en-US" altLang="zh-CN" sz="1800" dirty="0">
                <a:solidFill>
                  <a:srgbClr val="000000"/>
                </a:solidFill>
              </a:rPr>
              <a:t>M</a:t>
            </a:r>
            <a:r>
              <a:rPr lang="zh-CN" altLang="zh-CN" sz="1800" dirty="0">
                <a:solidFill>
                  <a:srgbClr val="000000"/>
                </a:solidFill>
              </a:rPr>
              <a:t>步迭代，得到参数为</a:t>
            </a:r>
            <a:r>
              <a:rPr lang="en-US" altLang="zh-CN" sz="1800" dirty="0">
                <a:solidFill>
                  <a:srgbClr val="000000"/>
                </a:solidFill>
              </a:rPr>
              <a:t>0.78</a:t>
            </a:r>
            <a:r>
              <a:rPr lang="zh-CN" altLang="zh-CN" sz="1800" dirty="0">
                <a:solidFill>
                  <a:srgbClr val="000000"/>
                </a:solidFill>
              </a:rPr>
              <a:t>以及</a:t>
            </a:r>
            <a:r>
              <a:rPr lang="en-US" altLang="zh-CN" sz="1800" dirty="0">
                <a:solidFill>
                  <a:srgbClr val="000000"/>
                </a:solidFill>
              </a:rPr>
              <a:t>0.60</a:t>
            </a:r>
            <a:r>
              <a:rPr lang="zh-CN" altLang="zh-CN" sz="1800" dirty="0">
                <a:solidFill>
                  <a:srgbClr val="000000"/>
                </a:solidFill>
              </a:rPr>
              <a:t>，再迭代一次，得到的参数为</a:t>
            </a:r>
            <a:r>
              <a:rPr lang="en-US" altLang="zh-CN" sz="1800" dirty="0">
                <a:solidFill>
                  <a:srgbClr val="000000"/>
                </a:solidFill>
              </a:rPr>
              <a:t>0.79</a:t>
            </a:r>
            <a:r>
              <a:rPr lang="zh-CN" altLang="zh-CN" sz="1800" dirty="0">
                <a:solidFill>
                  <a:srgbClr val="000000"/>
                </a:solidFill>
              </a:rPr>
              <a:t>以及</a:t>
            </a:r>
            <a:r>
              <a:rPr lang="en-US" altLang="zh-CN" sz="1800" dirty="0">
                <a:solidFill>
                  <a:srgbClr val="000000"/>
                </a:solidFill>
              </a:rPr>
              <a:t>0.60</a:t>
            </a:r>
            <a:r>
              <a:rPr lang="zh-CN" altLang="zh-CN" sz="1800" dirty="0">
                <a:solidFill>
                  <a:srgbClr val="000000"/>
                </a:solidFill>
              </a:rPr>
              <a:t>，可以看到这次迭代与上一次迭代之间得到的参数之间的差距已经很小了，可以近似认为得到的男女员工中体重</a:t>
            </a:r>
            <a:r>
              <a:rPr lang="en-US" altLang="zh-CN" sz="1800" dirty="0">
                <a:solidFill>
                  <a:srgbClr val="000000"/>
                </a:solidFill>
              </a:rPr>
              <a:t>50kg</a:t>
            </a:r>
            <a:r>
              <a:rPr lang="zh-CN" altLang="zh-CN" sz="1800" dirty="0">
                <a:solidFill>
                  <a:srgbClr val="000000"/>
                </a:solidFill>
              </a:rPr>
              <a:t>以上的员工所占比例分别为</a:t>
            </a:r>
            <a:r>
              <a:rPr lang="en-US" altLang="zh-CN" sz="1800" dirty="0">
                <a:solidFill>
                  <a:srgbClr val="000000"/>
                </a:solidFill>
              </a:rPr>
              <a:t>0.79</a:t>
            </a:r>
            <a:r>
              <a:rPr lang="zh-CN" altLang="zh-CN" sz="1800" dirty="0">
                <a:solidFill>
                  <a:srgbClr val="000000"/>
                </a:solidFill>
              </a:rPr>
              <a:t>以及</a:t>
            </a:r>
            <a:r>
              <a:rPr lang="en-US" altLang="zh-CN" sz="1800" dirty="0">
                <a:solidFill>
                  <a:srgbClr val="000000"/>
                </a:solidFill>
              </a:rPr>
              <a:t>0.60</a:t>
            </a:r>
            <a:r>
              <a:rPr lang="zh-CN" altLang="zh-CN" sz="1800" dirty="0">
                <a:solidFill>
                  <a:srgbClr val="000000"/>
                </a:solidFill>
              </a:rPr>
              <a:t>。发现男性中的体重比例是较为准确的，而女性员工中的体重比例误差较大，这是由于在这组样本的三组数据中体重比例都是不小于女性中实际的体重比例的，所以在不能够准确知道哪组是女性数据的情况下得到的比例一定是偏大的。</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算法存在的问题</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在男女</a:t>
            </a:r>
            <a:r>
              <a:rPr lang="zh-CN" altLang="en-US" sz="1800" dirty="0">
                <a:solidFill>
                  <a:srgbClr val="000000"/>
                </a:solidFill>
              </a:rPr>
              <a:t>员工体重比例的</a:t>
            </a:r>
            <a:r>
              <a:rPr lang="zh-CN" altLang="en-US" sz="1800" dirty="0" smtClean="0">
                <a:solidFill>
                  <a:srgbClr val="000000"/>
                </a:solidFill>
              </a:rPr>
              <a:t>例子中，</a:t>
            </a:r>
            <a:r>
              <a:rPr lang="zh-CN" altLang="en-US" sz="1800" dirty="0">
                <a:solidFill>
                  <a:srgbClr val="000000"/>
                </a:solidFill>
              </a:rPr>
              <a:t>在初始化参数的时候假设男性中比例为</a:t>
            </a:r>
            <a:r>
              <a:rPr lang="en-US" altLang="zh-CN" sz="1800" dirty="0">
                <a:solidFill>
                  <a:srgbClr val="000000"/>
                </a:solidFill>
              </a:rPr>
              <a:t>0.6</a:t>
            </a:r>
            <a:r>
              <a:rPr lang="zh-CN" altLang="en-US" sz="1800" dirty="0">
                <a:solidFill>
                  <a:srgbClr val="000000"/>
                </a:solidFill>
              </a:rPr>
              <a:t>，女性中比例为</a:t>
            </a:r>
            <a:r>
              <a:rPr lang="en-US" altLang="zh-CN" sz="1800" dirty="0">
                <a:solidFill>
                  <a:srgbClr val="000000"/>
                </a:solidFill>
              </a:rPr>
              <a:t>0.4</a:t>
            </a:r>
            <a:r>
              <a:rPr lang="zh-CN" altLang="en-US" sz="1800" dirty="0">
                <a:solidFill>
                  <a:srgbClr val="000000"/>
                </a:solidFill>
              </a:rPr>
              <a:t>。假设男性中比例为</a:t>
            </a:r>
            <a:r>
              <a:rPr lang="en-US" altLang="zh-CN" sz="1800" dirty="0">
                <a:solidFill>
                  <a:srgbClr val="000000"/>
                </a:solidFill>
              </a:rPr>
              <a:t>0.4</a:t>
            </a:r>
            <a:r>
              <a:rPr lang="zh-CN" altLang="en-US" sz="1800" dirty="0">
                <a:solidFill>
                  <a:srgbClr val="000000"/>
                </a:solidFill>
              </a:rPr>
              <a:t>，女性中比例为</a:t>
            </a:r>
            <a:r>
              <a:rPr lang="en-US" altLang="zh-CN" sz="1800" dirty="0">
                <a:solidFill>
                  <a:srgbClr val="000000"/>
                </a:solidFill>
              </a:rPr>
              <a:t>0. 6</a:t>
            </a:r>
            <a:r>
              <a:rPr lang="zh-CN" altLang="en-US" sz="1800" dirty="0">
                <a:solidFill>
                  <a:srgbClr val="000000"/>
                </a:solidFill>
              </a:rPr>
              <a:t>，那么得到的结果就会是刚好相反的结果的，所以说</a:t>
            </a:r>
            <a:r>
              <a:rPr lang="en-US" altLang="zh-CN" sz="1800" dirty="0">
                <a:solidFill>
                  <a:srgbClr val="000000"/>
                </a:solidFill>
              </a:rPr>
              <a:t>EM</a:t>
            </a:r>
            <a:r>
              <a:rPr lang="zh-CN" altLang="en-US" sz="1800" dirty="0">
                <a:solidFill>
                  <a:srgbClr val="000000"/>
                </a:solidFill>
              </a:rPr>
              <a:t>算法的聚类结果受初始值的影响较大，会有比较大的波动，这就需要有一定的专业领域知识才可以根据自己的经验较好的对于参数进行初始化。而且</a:t>
            </a:r>
            <a:r>
              <a:rPr lang="en-US" altLang="zh-CN" sz="1800" dirty="0">
                <a:solidFill>
                  <a:srgbClr val="000000"/>
                </a:solidFill>
              </a:rPr>
              <a:t>EM</a:t>
            </a:r>
            <a:r>
              <a:rPr lang="zh-CN" altLang="en-US" sz="1800" dirty="0">
                <a:solidFill>
                  <a:srgbClr val="000000"/>
                </a:solidFill>
              </a:rPr>
              <a:t>算法可能会出现陷入局部最优解的情况，所以在使用</a:t>
            </a:r>
            <a:r>
              <a:rPr lang="en-US" altLang="zh-CN" sz="1800" dirty="0">
                <a:solidFill>
                  <a:srgbClr val="000000"/>
                </a:solidFill>
              </a:rPr>
              <a:t>EM</a:t>
            </a:r>
            <a:r>
              <a:rPr lang="zh-CN" altLang="en-US" sz="1800" dirty="0">
                <a:solidFill>
                  <a:srgbClr val="000000"/>
                </a:solidFill>
              </a:rPr>
              <a:t>算法的时候可以考虑多次随机初始化的方法</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算法应用案例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80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FF0000"/>
                </a:solidFill>
              </a:rPr>
              <a:t>在概率潜在语义分析中的应用</a:t>
            </a:r>
            <a:endParaRPr lang="zh-CN" altLang="zh-CN" sz="1800" dirty="0">
              <a:solidFill>
                <a:srgbClr val="FF0000"/>
              </a:solidFill>
            </a:endParaRPr>
          </a:p>
          <a:p>
            <a:r>
              <a:rPr lang="zh-CN" altLang="zh-CN" sz="1800" dirty="0">
                <a:solidFill>
                  <a:srgbClr val="FF0000"/>
                </a:solidFill>
              </a:rPr>
              <a:t>概率潜在语义分析（</a:t>
            </a:r>
            <a:r>
              <a:rPr lang="en-US" altLang="zh-CN" sz="1800" dirty="0">
                <a:solidFill>
                  <a:srgbClr val="FF0000"/>
                </a:solidFill>
              </a:rPr>
              <a:t>Probabilistic Latent Semantic Analysis</a:t>
            </a:r>
            <a:r>
              <a:rPr lang="zh-CN" altLang="en-US" sz="1800" dirty="0">
                <a:solidFill>
                  <a:srgbClr val="FF0000"/>
                </a:solidFill>
              </a:rPr>
              <a:t>，</a:t>
            </a:r>
            <a:r>
              <a:rPr lang="en-US" altLang="zh-CN" sz="1800" dirty="0">
                <a:solidFill>
                  <a:srgbClr val="FF0000"/>
                </a:solidFill>
              </a:rPr>
              <a:t>Plsa</a:t>
            </a:r>
            <a:r>
              <a:rPr lang="zh-CN" altLang="zh-CN" sz="1800" dirty="0">
                <a:solidFill>
                  <a:srgbClr val="FF0000"/>
                </a:solidFill>
              </a:rPr>
              <a:t>）是一种主题模型（</a:t>
            </a:r>
            <a:r>
              <a:rPr lang="en-US" altLang="zh-CN" sz="1800" dirty="0">
                <a:solidFill>
                  <a:srgbClr val="FF0000"/>
                </a:solidFill>
              </a:rPr>
              <a:t>topic model</a:t>
            </a:r>
            <a:r>
              <a:rPr lang="zh-CN" altLang="zh-CN" sz="1800" dirty="0">
                <a:solidFill>
                  <a:srgbClr val="FF0000"/>
                </a:solidFill>
              </a:rPr>
              <a:t>），主题模型是用于在一系列文档（文档集）中对于文字中抽象的隐含的主题进行建模的一种方法，主题模型试图用数学框架来体现文档的关键词以及主题的特性，根据统计信息确定文档所属主题的概率分布以及主题下的关键词概率分布。</a:t>
            </a:r>
            <a:endParaRPr lang="zh-CN" altLang="zh-CN" sz="1800" dirty="0">
              <a:solidFill>
                <a:srgbClr val="FF0000"/>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算法应用案例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sz="1800" dirty="0">
                <a:solidFill>
                  <a:srgbClr val="FF0000"/>
                </a:solidFill>
              </a:rPr>
              <a:t>Plsa</a:t>
            </a:r>
            <a:r>
              <a:rPr lang="zh-CN" altLang="en-US" sz="1800" dirty="0">
                <a:solidFill>
                  <a:srgbClr val="FF0000"/>
                </a:solidFill>
              </a:rPr>
              <a:t>模型是一个生成模型，具体的生成模型可以表示成如下过程：首先是从文档集中选取文档，这一步的概率表示为         ，之后是选定某一主题，这一步的概率表示为               ，接下来就是从主题中选择到某一关键词，这一步的概率表示为                   。在初始阶段，可观测到的数据就是文档集，文档集中各个不同的文档</a:t>
            </a:r>
            <a:r>
              <a:rPr lang="en-US" altLang="zh-CN" sz="1800" i="1" dirty="0">
                <a:solidFill>
                  <a:srgbClr val="FF0000"/>
                </a:solidFill>
              </a:rPr>
              <a:t>d</a:t>
            </a:r>
            <a:r>
              <a:rPr lang="zh-CN" altLang="en-US" sz="1800" dirty="0">
                <a:solidFill>
                  <a:srgbClr val="FF0000"/>
                </a:solidFill>
              </a:rPr>
              <a:t>是清晰可见的，文档中的内容也是可观测的，也就是说关键词</a:t>
            </a:r>
            <a:r>
              <a:rPr lang="en-US" altLang="zh-CN" sz="1800" i="1" dirty="0">
                <a:solidFill>
                  <a:srgbClr val="FF0000"/>
                </a:solidFill>
              </a:rPr>
              <a:t>word </a:t>
            </a:r>
            <a:r>
              <a:rPr lang="zh-CN" altLang="en-US" sz="1800" dirty="0">
                <a:solidFill>
                  <a:srgbClr val="FF0000"/>
                </a:solidFill>
              </a:rPr>
              <a:t>也是可以观测到的，文档集可以表示为由</a:t>
            </a:r>
            <a:r>
              <a:rPr lang="en-US" altLang="zh-CN" sz="1800" i="1" dirty="0">
                <a:solidFill>
                  <a:srgbClr val="FF0000"/>
                </a:solidFill>
                <a:sym typeface="+mn-ea"/>
              </a:rPr>
              <a:t>d </a:t>
            </a:r>
            <a:r>
              <a:rPr lang="zh-CN" altLang="en-US" sz="1800" dirty="0">
                <a:solidFill>
                  <a:srgbClr val="FF0000"/>
                </a:solidFill>
                <a:sym typeface="+mn-ea"/>
              </a:rPr>
              <a:t>和</a:t>
            </a:r>
            <a:r>
              <a:rPr lang="en-US" altLang="zh-CN" sz="1800" i="1" dirty="0">
                <a:solidFill>
                  <a:srgbClr val="FF0000"/>
                </a:solidFill>
                <a:sym typeface="+mn-ea"/>
              </a:rPr>
              <a:t>word </a:t>
            </a:r>
            <a:r>
              <a:rPr lang="zh-CN" altLang="en-US" sz="1800" dirty="0">
                <a:solidFill>
                  <a:srgbClr val="FF0000"/>
                </a:solidFill>
                <a:sym typeface="+mn-ea"/>
              </a:rPr>
              <a:t>组成的共生矩阵，矩阵中的每一个点表示的是关键词</a:t>
            </a:r>
            <a:r>
              <a:rPr lang="en-US" altLang="zh-CN" sz="1800" i="1" dirty="0">
                <a:solidFill>
                  <a:srgbClr val="FF0000"/>
                </a:solidFill>
                <a:sym typeface="+mn-ea"/>
              </a:rPr>
              <a:t>word</a:t>
            </a:r>
            <a:r>
              <a:rPr lang="zh-CN" altLang="en-US" sz="1800" dirty="0">
                <a:solidFill>
                  <a:srgbClr val="FF0000"/>
                </a:solidFill>
                <a:sym typeface="+mn-ea"/>
              </a:rPr>
              <a:t>在对应的文档</a:t>
            </a:r>
            <a:r>
              <a:rPr lang="en-US" altLang="zh-CN" sz="1800" i="1" dirty="0">
                <a:solidFill>
                  <a:srgbClr val="FF0000"/>
                </a:solidFill>
                <a:sym typeface="+mn-ea"/>
              </a:rPr>
              <a:t>d</a:t>
            </a:r>
            <a:r>
              <a:rPr lang="zh-CN" altLang="en-US" sz="1800" dirty="0">
                <a:solidFill>
                  <a:srgbClr val="FF0000"/>
                </a:solidFill>
                <a:sym typeface="+mn-ea"/>
              </a:rPr>
              <a:t>中出现的频数               ，此时唯一一个隐含的无法预测的数据就是主题</a:t>
            </a:r>
            <a:r>
              <a:rPr lang="en-US" altLang="zh-CN" sz="1800" i="1" dirty="0">
                <a:solidFill>
                  <a:srgbClr val="FF0000"/>
                </a:solidFill>
                <a:sym typeface="+mn-ea"/>
              </a:rPr>
              <a:t>topic</a:t>
            </a:r>
            <a:r>
              <a:rPr lang="zh-CN" altLang="en-US" sz="1800" dirty="0">
                <a:solidFill>
                  <a:srgbClr val="FF0000"/>
                </a:solidFill>
                <a:sym typeface="+mn-ea"/>
              </a:rPr>
              <a:t>，所以要做的工作就是对于第（</a:t>
            </a:r>
            <a:r>
              <a:rPr lang="en-US" altLang="zh-CN" sz="1800" dirty="0">
                <a:solidFill>
                  <a:srgbClr val="FF0000"/>
                </a:solidFill>
                <a:sym typeface="+mn-ea"/>
              </a:rPr>
              <a:t>2</a:t>
            </a:r>
            <a:r>
              <a:rPr lang="zh-CN" altLang="en-US" sz="1800" dirty="0">
                <a:solidFill>
                  <a:srgbClr val="FF0000"/>
                </a:solidFill>
                <a:sym typeface="+mn-ea"/>
              </a:rPr>
              <a:t>）步以及第（</a:t>
            </a:r>
            <a:r>
              <a:rPr lang="en-US" altLang="zh-CN" sz="1800" dirty="0">
                <a:solidFill>
                  <a:srgbClr val="FF0000"/>
                </a:solidFill>
                <a:sym typeface="+mn-ea"/>
              </a:rPr>
              <a:t>3</a:t>
            </a:r>
            <a:r>
              <a:rPr lang="zh-CN" altLang="en-US" sz="1800" dirty="0">
                <a:solidFill>
                  <a:srgbClr val="FF0000"/>
                </a:solidFill>
                <a:sym typeface="+mn-ea"/>
              </a:rPr>
              <a:t>）步中的概率                和                     做出估计，从而确定主题模型。</a:t>
            </a:r>
            <a:endParaRPr lang="zh-CN" altLang="en-US" sz="1800" dirty="0">
              <a:solidFill>
                <a:srgbClr val="FF0000"/>
              </a:solidFill>
              <a:sym typeface="+mn-ea"/>
            </a:endParaRPr>
          </a:p>
        </p:txBody>
      </p:sp>
      <p:graphicFrame>
        <p:nvGraphicFramePr>
          <p:cNvPr id="2" name="对象 1">
            <a:hlinkClick r:id="" action="ppaction://ole?verb=0"/>
          </p:cNvPr>
          <p:cNvGraphicFramePr>
            <a:graphicFrameLocks noChangeAspect="1"/>
          </p:cNvGraphicFramePr>
          <p:nvPr/>
        </p:nvGraphicFramePr>
        <p:xfrm>
          <a:off x="5173345" y="1345565"/>
          <a:ext cx="330200" cy="215900"/>
        </p:xfrm>
        <a:graphic>
          <a:graphicData uri="http://schemas.openxmlformats.org/presentationml/2006/ole">
            <mc:AlternateContent xmlns:mc="http://schemas.openxmlformats.org/markup-compatibility/2006">
              <mc:Choice xmlns:v="urn:schemas-microsoft-com:vml" Requires="v">
                <p:oleObj spid="_x0000_s7181" name="" r:id="rId1" imgW="330200" imgH="215900" progId="Equation.KSEE3">
                  <p:embed/>
                </p:oleObj>
              </mc:Choice>
              <mc:Fallback>
                <p:oleObj name="" r:id="rId1" imgW="330200" imgH="215900" progId="Equation.KSEE3">
                  <p:embed/>
                  <p:pic>
                    <p:nvPicPr>
                      <p:cNvPr id="0" name="图片 1024"/>
                      <p:cNvPicPr/>
                      <p:nvPr/>
                    </p:nvPicPr>
                    <p:blipFill>
                      <a:blip r:embed="rId2"/>
                      <a:stretch>
                        <a:fillRect/>
                      </a:stretch>
                    </p:blipFill>
                    <p:spPr>
                      <a:xfrm>
                        <a:off x="5173345" y="1345565"/>
                        <a:ext cx="330200" cy="215900"/>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nvGraphicFramePr>
        <p:xfrm>
          <a:off x="2900680" y="1633220"/>
          <a:ext cx="723900" cy="215900"/>
        </p:xfrm>
        <a:graphic>
          <a:graphicData uri="http://schemas.openxmlformats.org/presentationml/2006/ole">
            <mc:AlternateContent xmlns:mc="http://schemas.openxmlformats.org/markup-compatibility/2006">
              <mc:Choice xmlns:v="urn:schemas-microsoft-com:vml" Requires="v">
                <p:oleObj spid="_x0000_s7182" name="" r:id="rId3" imgW="723900" imgH="215900" progId="Equation.KSEE3">
                  <p:embed/>
                </p:oleObj>
              </mc:Choice>
              <mc:Fallback>
                <p:oleObj name="" r:id="rId3" imgW="723900" imgH="215900" progId="Equation.KSEE3">
                  <p:embed/>
                  <p:pic>
                    <p:nvPicPr>
                      <p:cNvPr id="0" name="图片 1025"/>
                      <p:cNvPicPr/>
                      <p:nvPr/>
                    </p:nvPicPr>
                    <p:blipFill>
                      <a:blip r:embed="rId4"/>
                      <a:stretch>
                        <a:fillRect/>
                      </a:stretch>
                    </p:blipFill>
                    <p:spPr>
                      <a:xfrm>
                        <a:off x="2900680" y="1633220"/>
                        <a:ext cx="723900" cy="21590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2659380" y="1912620"/>
          <a:ext cx="965200" cy="215900"/>
        </p:xfrm>
        <a:graphic>
          <a:graphicData uri="http://schemas.openxmlformats.org/presentationml/2006/ole">
            <mc:AlternateContent xmlns:mc="http://schemas.openxmlformats.org/markup-compatibility/2006">
              <mc:Choice xmlns:v="urn:schemas-microsoft-com:vml" Requires="v">
                <p:oleObj spid="_x0000_s7183" name="" r:id="rId5" imgW="965200" imgH="215900" progId="Equation.KSEE3">
                  <p:embed/>
                </p:oleObj>
              </mc:Choice>
              <mc:Fallback>
                <p:oleObj name="" r:id="rId5" imgW="965200" imgH="215900" progId="Equation.KSEE3">
                  <p:embed/>
                  <p:pic>
                    <p:nvPicPr>
                      <p:cNvPr id="0" name="图片 1026"/>
                      <p:cNvPicPr/>
                      <p:nvPr/>
                    </p:nvPicPr>
                    <p:blipFill>
                      <a:blip r:embed="rId6"/>
                      <a:stretch>
                        <a:fillRect/>
                      </a:stretch>
                    </p:blipFill>
                    <p:spPr>
                      <a:xfrm>
                        <a:off x="2659380" y="1912620"/>
                        <a:ext cx="965200" cy="2159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1509395" y="2985770"/>
          <a:ext cx="698500" cy="215900"/>
        </p:xfrm>
        <a:graphic>
          <a:graphicData uri="http://schemas.openxmlformats.org/presentationml/2006/ole">
            <mc:AlternateContent xmlns:mc="http://schemas.openxmlformats.org/markup-compatibility/2006">
              <mc:Choice xmlns:v="urn:schemas-microsoft-com:vml" Requires="v">
                <p:oleObj spid="_x0000_s7184" name="" r:id="rId7" imgW="698500" imgH="215900" progId="Equation.KSEE3">
                  <p:embed/>
                </p:oleObj>
              </mc:Choice>
              <mc:Fallback>
                <p:oleObj name="" r:id="rId7" imgW="698500" imgH="215900" progId="Equation.KSEE3">
                  <p:embed/>
                  <p:pic>
                    <p:nvPicPr>
                      <p:cNvPr id="0" name="图片 1027"/>
                      <p:cNvPicPr/>
                      <p:nvPr/>
                    </p:nvPicPr>
                    <p:blipFill>
                      <a:blip r:embed="rId8"/>
                      <a:stretch>
                        <a:fillRect/>
                      </a:stretch>
                    </p:blipFill>
                    <p:spPr>
                      <a:xfrm>
                        <a:off x="1509395" y="2985770"/>
                        <a:ext cx="698500" cy="21590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6369685" y="3252470"/>
          <a:ext cx="723900" cy="215900"/>
        </p:xfrm>
        <a:graphic>
          <a:graphicData uri="http://schemas.openxmlformats.org/presentationml/2006/ole">
            <mc:AlternateContent xmlns:mc="http://schemas.openxmlformats.org/markup-compatibility/2006">
              <mc:Choice xmlns:v="urn:schemas-microsoft-com:vml" Requires="v">
                <p:oleObj spid="_x0000_s7185" name="" r:id="rId9" imgW="723900" imgH="215900" progId="Equation.KSEE3">
                  <p:embed/>
                </p:oleObj>
              </mc:Choice>
              <mc:Fallback>
                <p:oleObj name="" r:id="rId9" imgW="723900" imgH="215900" progId="Equation.KSEE3">
                  <p:embed/>
                  <p:pic>
                    <p:nvPicPr>
                      <p:cNvPr id="0" name="图片 1025"/>
                      <p:cNvPicPr/>
                      <p:nvPr/>
                    </p:nvPicPr>
                    <p:blipFill>
                      <a:blip r:embed="rId4"/>
                      <a:stretch>
                        <a:fillRect/>
                      </a:stretch>
                    </p:blipFill>
                    <p:spPr>
                      <a:xfrm>
                        <a:off x="6369685" y="3252470"/>
                        <a:ext cx="723900" cy="21590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7385050" y="3252470"/>
          <a:ext cx="965200" cy="215900"/>
        </p:xfrm>
        <a:graphic>
          <a:graphicData uri="http://schemas.openxmlformats.org/presentationml/2006/ole">
            <mc:AlternateContent xmlns:mc="http://schemas.openxmlformats.org/markup-compatibility/2006">
              <mc:Choice xmlns:v="urn:schemas-microsoft-com:vml" Requires="v">
                <p:oleObj spid="_x0000_s7186" name="" r:id="rId10" imgW="965200" imgH="215900" progId="Equation.KSEE3">
                  <p:embed/>
                </p:oleObj>
              </mc:Choice>
              <mc:Fallback>
                <p:oleObj name="" r:id="rId10" imgW="965200" imgH="215900" progId="Equation.KSEE3">
                  <p:embed/>
                  <p:pic>
                    <p:nvPicPr>
                      <p:cNvPr id="0" name="图片 1026"/>
                      <p:cNvPicPr/>
                      <p:nvPr/>
                    </p:nvPicPr>
                    <p:blipFill>
                      <a:blip r:embed="rId6"/>
                      <a:stretch>
                        <a:fillRect/>
                      </a:stretch>
                    </p:blipFill>
                    <p:spPr>
                      <a:xfrm>
                        <a:off x="7385050" y="3252470"/>
                        <a:ext cx="965200" cy="2159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算法应用案例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1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FF0000"/>
                </a:solidFill>
                <a:sym typeface="+mn-ea"/>
              </a:rPr>
              <a:t>确定主题模型的过程可以认为是选择合适的概率分布使得样本数据的可能性最大，所以可以将问题转化为最大似然估计，求使得似然函数取最大值的参数。首先构造似然函数：</a:t>
            </a:r>
            <a:endParaRPr lang="zh-CN" altLang="en-US" sz="1800" dirty="0">
              <a:solidFill>
                <a:srgbClr val="FF0000"/>
              </a:solidFill>
              <a:sym typeface="+mn-ea"/>
            </a:endParaRPr>
          </a:p>
          <a:p>
            <a:endParaRPr lang="zh-CN" altLang="en-US" sz="1800" dirty="0">
              <a:solidFill>
                <a:srgbClr val="FF0000"/>
              </a:solidFill>
              <a:sym typeface="+mn-ea"/>
            </a:endParaRPr>
          </a:p>
          <a:p>
            <a:r>
              <a:rPr lang="zh-CN" altLang="en-US" sz="1800" dirty="0">
                <a:solidFill>
                  <a:srgbClr val="FF0000"/>
                </a:solidFill>
                <a:sym typeface="+mn-ea"/>
              </a:rPr>
              <a:t>对似然函数取对数得到：</a:t>
            </a:r>
            <a:endParaRPr lang="zh-CN" altLang="en-US" sz="1800" dirty="0">
              <a:solidFill>
                <a:srgbClr val="FF0000"/>
              </a:solidFill>
              <a:sym typeface="+mn-ea"/>
            </a:endParaRPr>
          </a:p>
          <a:p>
            <a:endParaRPr lang="zh-CN" altLang="en-US" sz="1800" dirty="0">
              <a:solidFill>
                <a:srgbClr val="FF0000"/>
              </a:solidFill>
              <a:sym typeface="+mn-ea"/>
            </a:endParaRPr>
          </a:p>
        </p:txBody>
      </p:sp>
      <p:graphicFrame>
        <p:nvGraphicFramePr>
          <p:cNvPr id="14" name="对象 13">
            <a:hlinkClick r:id="" action="ppaction://ole?verb=0"/>
          </p:cNvPr>
          <p:cNvGraphicFramePr>
            <a:graphicFrameLocks noChangeAspect="1"/>
          </p:cNvGraphicFramePr>
          <p:nvPr/>
        </p:nvGraphicFramePr>
        <p:xfrm>
          <a:off x="3461385" y="2004060"/>
          <a:ext cx="1879600" cy="368300"/>
        </p:xfrm>
        <a:graphic>
          <a:graphicData uri="http://schemas.openxmlformats.org/presentationml/2006/ole">
            <mc:AlternateContent xmlns:mc="http://schemas.openxmlformats.org/markup-compatibility/2006">
              <mc:Choice xmlns:v="urn:schemas-microsoft-com:vml" Requires="v">
                <p:oleObj spid="_x0000_s8199" name="" r:id="rId1" imgW="1879600" imgH="368300" progId="Equation.KSEE3">
                  <p:embed/>
                </p:oleObj>
              </mc:Choice>
              <mc:Fallback>
                <p:oleObj name="" r:id="rId1" imgW="1879600" imgH="368300" progId="Equation.KSEE3">
                  <p:embed/>
                  <p:pic>
                    <p:nvPicPr>
                      <p:cNvPr id="0" name="图片 2048"/>
                      <p:cNvPicPr/>
                      <p:nvPr/>
                    </p:nvPicPr>
                    <p:blipFill>
                      <a:blip r:embed="rId2"/>
                      <a:stretch>
                        <a:fillRect/>
                      </a:stretch>
                    </p:blipFill>
                    <p:spPr>
                      <a:xfrm>
                        <a:off x="3461385" y="2004060"/>
                        <a:ext cx="1879600" cy="368300"/>
                      </a:xfrm>
                      <a:prstGeom prst="rect">
                        <a:avLst/>
                      </a:prstGeom>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1082040" y="2622550"/>
          <a:ext cx="6637655" cy="2022475"/>
        </p:xfrm>
        <a:graphic>
          <a:graphicData uri="http://schemas.openxmlformats.org/presentationml/2006/ole">
            <mc:AlternateContent xmlns:mc="http://schemas.openxmlformats.org/markup-compatibility/2006">
              <mc:Choice xmlns:v="urn:schemas-microsoft-com:vml" Requires="v">
                <p:oleObj spid="_x0000_s8200" name="" r:id="rId3" imgW="5168900" imgH="1574800" progId="Equation.KSEE3">
                  <p:embed/>
                </p:oleObj>
              </mc:Choice>
              <mc:Fallback>
                <p:oleObj name="" r:id="rId3" imgW="5168900" imgH="1574800" progId="Equation.KSEE3">
                  <p:embed/>
                  <p:pic>
                    <p:nvPicPr>
                      <p:cNvPr id="0" name="图片 2049"/>
                      <p:cNvPicPr/>
                      <p:nvPr/>
                    </p:nvPicPr>
                    <p:blipFill>
                      <a:blip r:embed="rId4"/>
                      <a:stretch>
                        <a:fillRect/>
                      </a:stretch>
                    </p:blipFill>
                    <p:spPr>
                      <a:xfrm>
                        <a:off x="1082040" y="2622550"/>
                        <a:ext cx="6637655" cy="2022475"/>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8451850" y="4209415"/>
          <a:ext cx="190500" cy="215900"/>
        </p:xfrm>
        <a:graphic>
          <a:graphicData uri="http://schemas.openxmlformats.org/presentationml/2006/ole">
            <mc:AlternateContent xmlns:mc="http://schemas.openxmlformats.org/markup-compatibility/2006">
              <mc:Choice xmlns:v="urn:schemas-microsoft-com:vml" Requires="v">
                <p:oleObj spid="_x0000_s8201" name="" r:id="rId5" imgW="190500" imgH="215900" progId="Equation.KSEE3">
                  <p:embed/>
                </p:oleObj>
              </mc:Choice>
              <mc:Fallback>
                <p:oleObj name="" r:id="rId5" imgW="190500" imgH="215900" progId="Equation.KSEE3">
                  <p:embed/>
                  <p:pic>
                    <p:nvPicPr>
                      <p:cNvPr id="0" name="图片 2051"/>
                      <p:cNvPicPr/>
                      <p:nvPr/>
                    </p:nvPicPr>
                    <p:blipFill>
                      <a:blip r:embed="rId6"/>
                      <a:stretch>
                        <a:fillRect/>
                      </a:stretch>
                    </p:blipFill>
                    <p:spPr>
                      <a:xfrm>
                        <a:off x="8451850" y="4209415"/>
                        <a:ext cx="190500" cy="2159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算法应用案例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7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FF0000"/>
                </a:solidFill>
                <a:sym typeface="+mn-ea"/>
              </a:rPr>
              <a:t>似然函数整理得到的式（</a:t>
            </a:r>
            <a:r>
              <a:rPr lang="en-US" altLang="zh-CN" sz="1800" dirty="0">
                <a:solidFill>
                  <a:srgbClr val="FF0000"/>
                </a:solidFill>
                <a:sym typeface="+mn-ea"/>
              </a:rPr>
              <a:t>1</a:t>
            </a:r>
            <a:r>
              <a:rPr lang="zh-CN" altLang="en-US" sz="1800" dirty="0">
                <a:solidFill>
                  <a:srgbClr val="FF0000"/>
                </a:solidFill>
                <a:sym typeface="+mn-ea"/>
              </a:rPr>
              <a:t>）为两项的加和，其中第一项中的       是文档</a:t>
            </a:r>
            <a:r>
              <a:rPr lang="en-US" altLang="zh-CN" sz="1800" i="1" dirty="0">
                <a:solidFill>
                  <a:srgbClr val="FF0000"/>
                </a:solidFill>
                <a:sym typeface="+mn-ea"/>
              </a:rPr>
              <a:t>d</a:t>
            </a:r>
            <a:r>
              <a:rPr lang="zh-CN" altLang="en-US" sz="1800" dirty="0">
                <a:solidFill>
                  <a:srgbClr val="FF0000"/>
                </a:solidFill>
                <a:sym typeface="+mn-ea"/>
              </a:rPr>
              <a:t>中出现的总词频数，而         是选取文档的概率，都是与模型参数无关的参数，不会对似然函数值产生影响，所以可以忽略式（</a:t>
            </a:r>
            <a:r>
              <a:rPr lang="en-US" altLang="zh-CN" sz="1800" dirty="0">
                <a:solidFill>
                  <a:srgbClr val="FF0000"/>
                </a:solidFill>
                <a:sym typeface="+mn-ea"/>
              </a:rPr>
              <a:t>1</a:t>
            </a:r>
            <a:r>
              <a:rPr lang="zh-CN" altLang="en-US" sz="1800" dirty="0">
                <a:solidFill>
                  <a:srgbClr val="FF0000"/>
                </a:solidFill>
                <a:sym typeface="+mn-ea"/>
              </a:rPr>
              <a:t>）中的第一项，认为       仅与第二项有关。将第二项表示为</a:t>
            </a:r>
            <a:endParaRPr lang="zh-CN" altLang="en-US" sz="1800" dirty="0">
              <a:solidFill>
                <a:srgbClr val="FF0000"/>
              </a:solidFill>
              <a:sym typeface="+mn-ea"/>
            </a:endParaRPr>
          </a:p>
          <a:p>
            <a:r>
              <a:rPr lang="zh-CN" altLang="en-US" sz="1800" dirty="0">
                <a:solidFill>
                  <a:srgbClr val="FF0000"/>
                </a:solidFill>
                <a:sym typeface="+mn-ea"/>
              </a:rPr>
              <a:t>这时可以利用</a:t>
            </a:r>
            <a:r>
              <a:rPr lang="en-US" altLang="zh-CN" sz="1800" dirty="0">
                <a:solidFill>
                  <a:srgbClr val="FF0000"/>
                </a:solidFill>
                <a:sym typeface="+mn-ea"/>
              </a:rPr>
              <a:t>EM</a:t>
            </a:r>
            <a:r>
              <a:rPr lang="zh-CN" altLang="en-US" sz="1800" dirty="0">
                <a:solidFill>
                  <a:srgbClr val="FF0000"/>
                </a:solidFill>
                <a:sym typeface="+mn-ea"/>
              </a:rPr>
              <a:t>算法来优化问题的求解过程。同样引入</a:t>
            </a:r>
            <a:r>
              <a:rPr lang="en-US" altLang="zh-CN" sz="1800" i="1" dirty="0">
                <a:solidFill>
                  <a:srgbClr val="FF0000"/>
                </a:solidFill>
                <a:sym typeface="+mn-ea"/>
              </a:rPr>
              <a:t>topic</a:t>
            </a:r>
            <a:r>
              <a:rPr lang="zh-CN" altLang="en-US" sz="1800" dirty="0">
                <a:solidFill>
                  <a:srgbClr val="FF0000"/>
                </a:solidFill>
                <a:sym typeface="+mn-ea"/>
              </a:rPr>
              <a:t>的概率密度函数             ，则可以根据琴生不等式得到：</a:t>
            </a:r>
            <a:endParaRPr lang="zh-CN" altLang="en-US" sz="1800" dirty="0">
              <a:solidFill>
                <a:srgbClr val="FF0000"/>
              </a:solidFill>
              <a:sym typeface="+mn-ea"/>
            </a:endParaRPr>
          </a:p>
          <a:p>
            <a:endParaRPr lang="zh-CN" altLang="en-US" sz="1800" i="1" dirty="0">
              <a:solidFill>
                <a:srgbClr val="FF0000"/>
              </a:solidFill>
              <a:sym typeface="+mn-ea"/>
            </a:endParaRPr>
          </a:p>
          <a:p>
            <a:endParaRPr lang="zh-CN" altLang="en-US" sz="1800" i="1" dirty="0">
              <a:solidFill>
                <a:srgbClr val="FF0000"/>
              </a:solidFill>
              <a:sym typeface="+mn-ea"/>
            </a:endParaRPr>
          </a:p>
        </p:txBody>
      </p:sp>
      <p:graphicFrame>
        <p:nvGraphicFramePr>
          <p:cNvPr id="15" name="对象 14">
            <a:hlinkClick r:id="" action="ppaction://ole?verb=0"/>
          </p:cNvPr>
          <p:cNvGraphicFramePr>
            <a:graphicFrameLocks noChangeAspect="1"/>
          </p:cNvGraphicFramePr>
          <p:nvPr/>
        </p:nvGraphicFramePr>
        <p:xfrm>
          <a:off x="1642745" y="2889250"/>
          <a:ext cx="5953125" cy="1207135"/>
        </p:xfrm>
        <a:graphic>
          <a:graphicData uri="http://schemas.openxmlformats.org/presentationml/2006/ole">
            <mc:AlternateContent xmlns:mc="http://schemas.openxmlformats.org/markup-compatibility/2006">
              <mc:Choice xmlns:v="urn:schemas-microsoft-com:vml" Requires="v">
                <p:oleObj spid="_x0000_s9229" name="" r:id="rId1" imgW="4635500" imgH="939800" progId="Equation.KSEE3">
                  <p:embed/>
                </p:oleObj>
              </mc:Choice>
              <mc:Fallback>
                <p:oleObj name="" r:id="rId1" imgW="4635500" imgH="939800" progId="Equation.KSEE3">
                  <p:embed/>
                  <p:pic>
                    <p:nvPicPr>
                      <p:cNvPr id="0" name="图片 2049"/>
                      <p:cNvPicPr/>
                      <p:nvPr/>
                    </p:nvPicPr>
                    <p:blipFill>
                      <a:blip r:embed="rId2"/>
                      <a:stretch>
                        <a:fillRect/>
                      </a:stretch>
                    </p:blipFill>
                    <p:spPr>
                      <a:xfrm>
                        <a:off x="1642745" y="2889250"/>
                        <a:ext cx="5953125" cy="120713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7113270" y="1069340"/>
          <a:ext cx="304800" cy="215900"/>
        </p:xfrm>
        <a:graphic>
          <a:graphicData uri="http://schemas.openxmlformats.org/presentationml/2006/ole">
            <mc:AlternateContent xmlns:mc="http://schemas.openxmlformats.org/markup-compatibility/2006">
              <mc:Choice xmlns:v="urn:schemas-microsoft-com:vml" Requires="v">
                <p:oleObj spid="_x0000_s9230" name="" r:id="rId3" imgW="304800" imgH="215900" progId="Equation.KSEE3">
                  <p:embed/>
                </p:oleObj>
              </mc:Choice>
              <mc:Fallback>
                <p:oleObj name="" r:id="rId3" imgW="304800" imgH="215900" progId="Equation.KSEE3">
                  <p:embed/>
                  <p:pic>
                    <p:nvPicPr>
                      <p:cNvPr id="0" name="图片 3072"/>
                      <p:cNvPicPr/>
                      <p:nvPr/>
                    </p:nvPicPr>
                    <p:blipFill>
                      <a:blip r:embed="rId4"/>
                      <a:stretch>
                        <a:fillRect/>
                      </a:stretch>
                    </p:blipFill>
                    <p:spPr>
                      <a:xfrm>
                        <a:off x="7113270" y="1069340"/>
                        <a:ext cx="304800" cy="215900"/>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nvGraphicFramePr>
        <p:xfrm>
          <a:off x="3121025" y="1355725"/>
          <a:ext cx="330200" cy="215900"/>
        </p:xfrm>
        <a:graphic>
          <a:graphicData uri="http://schemas.openxmlformats.org/presentationml/2006/ole">
            <mc:AlternateContent xmlns:mc="http://schemas.openxmlformats.org/markup-compatibility/2006">
              <mc:Choice xmlns:v="urn:schemas-microsoft-com:vml" Requires="v">
                <p:oleObj spid="_x0000_s9231" name="" r:id="rId5" imgW="330200" imgH="215900" progId="Equation.KSEE3">
                  <p:embed/>
                </p:oleObj>
              </mc:Choice>
              <mc:Fallback>
                <p:oleObj name="" r:id="rId5" imgW="330200" imgH="215900" progId="Equation.KSEE3">
                  <p:embed/>
                  <p:pic>
                    <p:nvPicPr>
                      <p:cNvPr id="0" name="图片 1024"/>
                      <p:cNvPicPr/>
                      <p:nvPr/>
                    </p:nvPicPr>
                    <p:blipFill>
                      <a:blip r:embed="rId6"/>
                      <a:stretch>
                        <a:fillRect/>
                      </a:stretch>
                    </p:blipFill>
                    <p:spPr>
                      <a:xfrm>
                        <a:off x="3121025" y="1355725"/>
                        <a:ext cx="330200" cy="21590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8243888" y="1613535"/>
          <a:ext cx="316865" cy="215900"/>
        </p:xfrm>
        <a:graphic>
          <a:graphicData uri="http://schemas.openxmlformats.org/presentationml/2006/ole">
            <mc:AlternateContent xmlns:mc="http://schemas.openxmlformats.org/markup-compatibility/2006">
              <mc:Choice xmlns:v="urn:schemas-microsoft-com:vml" Requires="v">
                <p:oleObj spid="_x0000_s9232" name="" r:id="rId7" imgW="316865" imgH="215900" progId="Equation.KSEE3">
                  <p:embed/>
                </p:oleObj>
              </mc:Choice>
              <mc:Fallback>
                <p:oleObj name="" r:id="rId7" imgW="316865" imgH="215900" progId="Equation.KSEE3">
                  <p:embed/>
                  <p:pic>
                    <p:nvPicPr>
                      <p:cNvPr id="0" name="图片 3073"/>
                      <p:cNvPicPr/>
                      <p:nvPr/>
                    </p:nvPicPr>
                    <p:blipFill>
                      <a:blip r:embed="rId8"/>
                      <a:stretch>
                        <a:fillRect/>
                      </a:stretch>
                    </p:blipFill>
                    <p:spPr>
                      <a:xfrm>
                        <a:off x="8243888" y="1613535"/>
                        <a:ext cx="316865" cy="2159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4539615" y="1903730"/>
          <a:ext cx="469900" cy="228600"/>
        </p:xfrm>
        <a:graphic>
          <a:graphicData uri="http://schemas.openxmlformats.org/presentationml/2006/ole">
            <mc:AlternateContent xmlns:mc="http://schemas.openxmlformats.org/markup-compatibility/2006">
              <mc:Choice xmlns:v="urn:schemas-microsoft-com:vml" Requires="v">
                <p:oleObj spid="_x0000_s9233" name="" r:id="rId9" imgW="469900" imgH="228600" progId="Equation.KSEE3">
                  <p:embed/>
                </p:oleObj>
              </mc:Choice>
              <mc:Fallback>
                <p:oleObj name="" r:id="rId9" imgW="469900" imgH="228600" progId="Equation.KSEE3">
                  <p:embed/>
                  <p:pic>
                    <p:nvPicPr>
                      <p:cNvPr id="0" name="图片 3074"/>
                      <p:cNvPicPr/>
                      <p:nvPr/>
                    </p:nvPicPr>
                    <p:blipFill>
                      <a:blip r:embed="rId10"/>
                      <a:stretch>
                        <a:fillRect/>
                      </a:stretch>
                    </p:blipFill>
                    <p:spPr>
                      <a:xfrm>
                        <a:off x="4539615" y="1903730"/>
                        <a:ext cx="469900" cy="22860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1311910" y="2473960"/>
          <a:ext cx="558800" cy="215900"/>
        </p:xfrm>
        <a:graphic>
          <a:graphicData uri="http://schemas.openxmlformats.org/presentationml/2006/ole">
            <mc:AlternateContent xmlns:mc="http://schemas.openxmlformats.org/markup-compatibility/2006">
              <mc:Choice xmlns:v="urn:schemas-microsoft-com:vml" Requires="v">
                <p:oleObj spid="_x0000_s9234" name="" r:id="rId11" imgW="558800" imgH="215900" progId="Equation.KSEE3">
                  <p:embed/>
                </p:oleObj>
              </mc:Choice>
              <mc:Fallback>
                <p:oleObj name="" r:id="rId11" imgW="558800" imgH="215900" progId="Equation.KSEE3">
                  <p:embed/>
                  <p:pic>
                    <p:nvPicPr>
                      <p:cNvPr id="0" name="图片 3075"/>
                      <p:cNvPicPr/>
                      <p:nvPr/>
                    </p:nvPicPr>
                    <p:blipFill>
                      <a:blip r:embed="rId12"/>
                      <a:stretch>
                        <a:fillRect/>
                      </a:stretch>
                    </p:blipFill>
                    <p:spPr>
                      <a:xfrm>
                        <a:off x="1311910" y="2473960"/>
                        <a:ext cx="558800" cy="2159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算法应用案例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1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FF0000"/>
                </a:solidFill>
                <a:sym typeface="+mn-ea"/>
              </a:rPr>
              <a:t>可以得到取等条件为：</a:t>
            </a:r>
            <a:endParaRPr lang="zh-CN" altLang="en-US" sz="1800" dirty="0">
              <a:solidFill>
                <a:srgbClr val="FF0000"/>
              </a:solidFill>
              <a:sym typeface="+mn-ea"/>
            </a:endParaRPr>
          </a:p>
          <a:p>
            <a:endParaRPr lang="zh-CN" altLang="en-US" sz="1800" dirty="0">
              <a:solidFill>
                <a:srgbClr val="FF0000"/>
              </a:solidFill>
              <a:sym typeface="+mn-ea"/>
            </a:endParaRPr>
          </a:p>
          <a:p>
            <a:endParaRPr lang="zh-CN" altLang="en-US" sz="1800" dirty="0">
              <a:solidFill>
                <a:srgbClr val="FF0000"/>
              </a:solidFill>
              <a:sym typeface="+mn-ea"/>
            </a:endParaRPr>
          </a:p>
          <a:p>
            <a:r>
              <a:rPr lang="zh-CN" altLang="en-US" sz="1800" dirty="0">
                <a:solidFill>
                  <a:srgbClr val="FF0000"/>
                </a:solidFill>
                <a:sym typeface="+mn-ea"/>
              </a:rPr>
              <a:t>具体的操作是根据初始化的模型参数计算后验概率，更新期望值，完成</a:t>
            </a:r>
            <a:r>
              <a:rPr lang="en-US" altLang="zh-CN" sz="1800" dirty="0">
                <a:solidFill>
                  <a:srgbClr val="FF0000"/>
                </a:solidFill>
                <a:sym typeface="+mn-ea"/>
              </a:rPr>
              <a:t>E</a:t>
            </a:r>
            <a:r>
              <a:rPr lang="zh-CN" altLang="en-US" sz="1800" dirty="0">
                <a:solidFill>
                  <a:srgbClr val="FF0000"/>
                </a:solidFill>
                <a:sym typeface="+mn-ea"/>
              </a:rPr>
              <a:t>步的计算。接下来是</a:t>
            </a:r>
            <a:r>
              <a:rPr lang="en-US" altLang="zh-CN" sz="1800" dirty="0">
                <a:solidFill>
                  <a:srgbClr val="FF0000"/>
                </a:solidFill>
                <a:sym typeface="+mn-ea"/>
              </a:rPr>
              <a:t>M</a:t>
            </a:r>
            <a:r>
              <a:rPr lang="zh-CN" altLang="en-US" sz="1800" dirty="0">
                <a:solidFill>
                  <a:srgbClr val="FF0000"/>
                </a:solidFill>
                <a:sym typeface="+mn-ea"/>
              </a:rPr>
              <a:t>步，利用似然函数更新模型中的参数。</a:t>
            </a:r>
            <a:endParaRPr lang="zh-CN" altLang="en-US" sz="1800" dirty="0">
              <a:solidFill>
                <a:srgbClr val="FF0000"/>
              </a:solidFill>
              <a:sym typeface="+mn-ea"/>
            </a:endParaRPr>
          </a:p>
          <a:p>
            <a:endParaRPr lang="zh-CN" altLang="en-US" sz="1800" dirty="0">
              <a:solidFill>
                <a:srgbClr val="FF0000"/>
              </a:solidFill>
              <a:sym typeface="+mn-ea"/>
            </a:endParaRPr>
          </a:p>
          <a:p>
            <a:r>
              <a:rPr lang="en-US" altLang="zh-CN" sz="1800" dirty="0">
                <a:solidFill>
                  <a:srgbClr val="FF0000"/>
                </a:solidFill>
                <a:sym typeface="+mn-ea"/>
              </a:rPr>
              <a:t>M</a:t>
            </a:r>
            <a:r>
              <a:rPr lang="zh-CN" altLang="en-US" sz="1800" dirty="0">
                <a:solidFill>
                  <a:srgbClr val="FF0000"/>
                </a:solidFill>
                <a:sym typeface="+mn-ea"/>
              </a:rPr>
              <a:t>步是根据得到的期望值重新计算模型参数并更新模型参数。之后重复</a:t>
            </a:r>
            <a:r>
              <a:rPr lang="en-US" altLang="zh-CN" sz="1800" dirty="0">
                <a:solidFill>
                  <a:srgbClr val="FF0000"/>
                </a:solidFill>
                <a:sym typeface="+mn-ea"/>
              </a:rPr>
              <a:t>E</a:t>
            </a:r>
            <a:r>
              <a:rPr lang="zh-CN" altLang="en-US" sz="1800" dirty="0">
                <a:solidFill>
                  <a:srgbClr val="FF0000"/>
                </a:solidFill>
                <a:sym typeface="+mn-ea"/>
              </a:rPr>
              <a:t>步与</a:t>
            </a:r>
            <a:r>
              <a:rPr lang="en-US" altLang="zh-CN" sz="1800" dirty="0">
                <a:solidFill>
                  <a:srgbClr val="FF0000"/>
                </a:solidFill>
                <a:sym typeface="+mn-ea"/>
              </a:rPr>
              <a:t>M</a:t>
            </a:r>
            <a:r>
              <a:rPr lang="zh-CN" altLang="en-US" sz="1800" dirty="0">
                <a:solidFill>
                  <a:srgbClr val="FF0000"/>
                </a:solidFill>
                <a:sym typeface="+mn-ea"/>
              </a:rPr>
              <a:t>步直到收敛，此时得到的模型参数                和                       就是目标值</a:t>
            </a:r>
            <a:endParaRPr lang="zh-CN" altLang="en-US" sz="1800" i="1" dirty="0">
              <a:solidFill>
                <a:srgbClr val="FF0000"/>
              </a:solidFill>
              <a:sym typeface="+mn-ea"/>
            </a:endParaRPr>
          </a:p>
          <a:p>
            <a:endParaRPr lang="zh-CN" altLang="en-US" sz="1800" i="1" dirty="0">
              <a:solidFill>
                <a:srgbClr val="FF0000"/>
              </a:solidFill>
              <a:sym typeface="+mn-ea"/>
            </a:endParaRPr>
          </a:p>
        </p:txBody>
      </p:sp>
      <p:graphicFrame>
        <p:nvGraphicFramePr>
          <p:cNvPr id="15" name="对象 14">
            <a:hlinkClick r:id="" action="ppaction://ole?verb=0"/>
          </p:cNvPr>
          <p:cNvGraphicFramePr>
            <a:graphicFrameLocks noChangeAspect="1"/>
          </p:cNvGraphicFramePr>
          <p:nvPr/>
        </p:nvGraphicFramePr>
        <p:xfrm>
          <a:off x="2627630" y="1315085"/>
          <a:ext cx="3556635" cy="718185"/>
        </p:xfrm>
        <a:graphic>
          <a:graphicData uri="http://schemas.openxmlformats.org/presentationml/2006/ole">
            <mc:AlternateContent xmlns:mc="http://schemas.openxmlformats.org/markup-compatibility/2006">
              <mc:Choice xmlns:v="urn:schemas-microsoft-com:vml" Requires="v">
                <p:oleObj spid="_x0000_s10249" name="" r:id="rId1" imgW="2768600" imgH="558800" progId="Equation.KSEE3">
                  <p:embed/>
                </p:oleObj>
              </mc:Choice>
              <mc:Fallback>
                <p:oleObj name="" r:id="rId1" imgW="2768600" imgH="558800" progId="Equation.KSEE3">
                  <p:embed/>
                  <p:pic>
                    <p:nvPicPr>
                      <p:cNvPr id="0" name="图片 2049"/>
                      <p:cNvPicPr/>
                      <p:nvPr/>
                    </p:nvPicPr>
                    <p:blipFill>
                      <a:blip r:embed="rId2"/>
                      <a:stretch>
                        <a:fillRect/>
                      </a:stretch>
                    </p:blipFill>
                    <p:spPr>
                      <a:xfrm>
                        <a:off x="2627630" y="1315085"/>
                        <a:ext cx="3556635" cy="718185"/>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871595" y="2668905"/>
          <a:ext cx="1651000" cy="292100"/>
        </p:xfrm>
        <a:graphic>
          <a:graphicData uri="http://schemas.openxmlformats.org/presentationml/2006/ole">
            <mc:AlternateContent xmlns:mc="http://schemas.openxmlformats.org/markup-compatibility/2006">
              <mc:Choice xmlns:v="urn:schemas-microsoft-com:vml" Requires="v">
                <p:oleObj spid="_x0000_s10250" name="" r:id="rId3" imgW="1651000" imgH="292100" progId="Equation.KSEE3">
                  <p:embed/>
                </p:oleObj>
              </mc:Choice>
              <mc:Fallback>
                <p:oleObj name="" r:id="rId3" imgW="1651000" imgH="292100" progId="Equation.KSEE3">
                  <p:embed/>
                  <p:pic>
                    <p:nvPicPr>
                      <p:cNvPr id="0" name="图片 4096"/>
                      <p:cNvPicPr/>
                      <p:nvPr/>
                    </p:nvPicPr>
                    <p:blipFill>
                      <a:blip r:embed="rId4"/>
                      <a:stretch>
                        <a:fillRect/>
                      </a:stretch>
                    </p:blipFill>
                    <p:spPr>
                      <a:xfrm>
                        <a:off x="3871595" y="2668905"/>
                        <a:ext cx="1651000" cy="292100"/>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4932680" y="3298825"/>
          <a:ext cx="723900" cy="215900"/>
        </p:xfrm>
        <a:graphic>
          <a:graphicData uri="http://schemas.openxmlformats.org/presentationml/2006/ole">
            <mc:AlternateContent xmlns:mc="http://schemas.openxmlformats.org/markup-compatibility/2006">
              <mc:Choice xmlns:v="urn:schemas-microsoft-com:vml" Requires="v">
                <p:oleObj spid="_x0000_s10251" name="" r:id="rId5" imgW="723900" imgH="215900" progId="Equation.KSEE3">
                  <p:embed/>
                </p:oleObj>
              </mc:Choice>
              <mc:Fallback>
                <p:oleObj name="" r:id="rId5" imgW="723900" imgH="215900" progId="Equation.KSEE3">
                  <p:embed/>
                  <p:pic>
                    <p:nvPicPr>
                      <p:cNvPr id="0" name="图片 1025"/>
                      <p:cNvPicPr/>
                      <p:nvPr/>
                    </p:nvPicPr>
                    <p:blipFill>
                      <a:blip r:embed="rId6"/>
                      <a:stretch>
                        <a:fillRect/>
                      </a:stretch>
                    </p:blipFill>
                    <p:spPr>
                      <a:xfrm>
                        <a:off x="4932680" y="3298825"/>
                        <a:ext cx="723900" cy="21590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5989955" y="3298825"/>
          <a:ext cx="965200" cy="215900"/>
        </p:xfrm>
        <a:graphic>
          <a:graphicData uri="http://schemas.openxmlformats.org/presentationml/2006/ole">
            <mc:AlternateContent xmlns:mc="http://schemas.openxmlformats.org/markup-compatibility/2006">
              <mc:Choice xmlns:v="urn:schemas-microsoft-com:vml" Requires="v">
                <p:oleObj spid="_x0000_s10252" name="" r:id="rId7" imgW="965200" imgH="215900" progId="Equation.KSEE3">
                  <p:embed/>
                </p:oleObj>
              </mc:Choice>
              <mc:Fallback>
                <p:oleObj name="" r:id="rId7" imgW="965200" imgH="215900" progId="Equation.KSEE3">
                  <p:embed/>
                  <p:pic>
                    <p:nvPicPr>
                      <p:cNvPr id="0" name="图片 1026"/>
                      <p:cNvPicPr/>
                      <p:nvPr/>
                    </p:nvPicPr>
                    <p:blipFill>
                      <a:blip r:embed="rId8"/>
                      <a:stretch>
                        <a:fillRect/>
                      </a:stretch>
                    </p:blipFill>
                    <p:spPr>
                      <a:xfrm>
                        <a:off x="5989955" y="3298825"/>
                        <a:ext cx="965200" cy="2159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模糊聚类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模糊聚类是基于模糊集合论和模糊逻辑的聚类算法，算法并不把每个样本硬性划分到一个簇中，而是把簇看作模糊集，样本对每个簇都有不同的隶属度值，即每个样本属于每一个类的程度不同。模糊聚类为聚类算法提供了一种灵活性， 能够描述样本类属的中介性，其中最典型的是模糊</a:t>
            </a:r>
            <a:r>
              <a:rPr lang="en-US" altLang="zh-CN" sz="1800" dirty="0">
                <a:solidFill>
                  <a:srgbClr val="000000"/>
                </a:solidFill>
              </a:rPr>
              <a:t>c</a:t>
            </a:r>
            <a:r>
              <a:rPr lang="zh-CN" altLang="en-US" sz="1800" dirty="0">
                <a:solidFill>
                  <a:srgbClr val="000000"/>
                </a:solidFill>
              </a:rPr>
              <a:t>均值算法</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lipFill>
          <a:blip xmlns:r="http://schemas.openxmlformats.org/officeDocument/2006/relationships" r:embed="rId1"/>
          <a:stretch>
            <a:fillRect l="-1571" r="-714"/>
          </a:stretch>
        </a:blipFill>
      </a:spPr>
      <a:bodyPr/>
      <a:lstStyle>
        <a:defPPr>
          <a:defRPr>
            <a:no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14309</Words>
  <Application>WPS 演示</Application>
  <PresentationFormat>全屏显示(16:9)</PresentationFormat>
  <Paragraphs>943</Paragraphs>
  <Slides>117</Slides>
  <Notes>14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26</vt:i4>
      </vt:variant>
      <vt:variant>
        <vt:lpstr>幻灯片标题</vt:lpstr>
      </vt:variant>
      <vt:variant>
        <vt:i4>117</vt:i4>
      </vt:variant>
    </vt:vector>
  </HeadingPairs>
  <TitlesOfParts>
    <vt:vector size="153" baseType="lpstr">
      <vt:lpstr>Arial</vt:lpstr>
      <vt:lpstr>宋体</vt:lpstr>
      <vt:lpstr>Wingdings</vt:lpstr>
      <vt:lpstr>Calibri</vt:lpstr>
      <vt:lpstr>Arial</vt:lpstr>
      <vt:lpstr>微软雅黑</vt:lpstr>
      <vt:lpstr>Arial Unicode MS</vt:lpstr>
      <vt:lpstr>Courier New</vt:lpstr>
      <vt:lpstr>Times New Roman</vt:lpstr>
      <vt:lpstr>Office 主题</vt:lpstr>
      <vt:lpstr>Paint.Picture</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Paint.Picture</vt:lpstr>
      <vt:lpstr>Equation.KSEE3</vt:lpstr>
      <vt:lpstr>Equation.KSEE3</vt:lpstr>
      <vt:lpstr>Equation.KSEE3</vt:lpstr>
      <vt:lpstr>Equation.KSEE3</vt:lpstr>
      <vt:lpstr>Equation.KSEE3</vt:lpstr>
      <vt:lpstr>Equation.KSEE3</vt:lpstr>
      <vt:lpstr>Equation.KSEE3</vt:lpstr>
      <vt:lpstr>Paint.Picture</vt:lpstr>
      <vt:lpstr>Paint.Picture</vt:lpstr>
      <vt:lpstr>Paint.Picture</vt:lpstr>
      <vt:lpstr>Paint.Picture</vt:lpstr>
      <vt:lpstr>Visio.Drawing.11</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王尚锋 w</dc:creator>
  <cp:lastModifiedBy>ZhMin</cp:lastModifiedBy>
  <cp:revision>668</cp:revision>
  <dcterms:created xsi:type="dcterms:W3CDTF">2013-12-17T01:55:00Z</dcterms:created>
  <dcterms:modified xsi:type="dcterms:W3CDTF">2019-04-22T02:10:34Z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